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  <p:sldMasterId id="2147483721" r:id="rId6"/>
    <p:sldMasterId id="2147483667" r:id="rId7"/>
    <p:sldMasterId id="2147483697" r:id="rId8"/>
    <p:sldMasterId id="2147483687" r:id="rId9"/>
  </p:sldMasterIdLst>
  <p:notesMasterIdLst>
    <p:notesMasterId r:id="rId27"/>
  </p:notesMasterIdLst>
  <p:handoutMasterIdLst>
    <p:handoutMasterId r:id="rId28"/>
  </p:handoutMasterIdLst>
  <p:sldIdLst>
    <p:sldId id="272" r:id="rId10"/>
    <p:sldId id="371" r:id="rId11"/>
    <p:sldId id="2147483465" r:id="rId12"/>
    <p:sldId id="2147483471" r:id="rId13"/>
    <p:sldId id="811" r:id="rId14"/>
    <p:sldId id="2147483470" r:id="rId15"/>
    <p:sldId id="490" r:id="rId16"/>
    <p:sldId id="485" r:id="rId17"/>
    <p:sldId id="491" r:id="rId18"/>
    <p:sldId id="481" r:id="rId19"/>
    <p:sldId id="486" r:id="rId20"/>
    <p:sldId id="2147483464" r:id="rId21"/>
    <p:sldId id="319" r:id="rId22"/>
    <p:sldId id="2147483455" r:id="rId23"/>
    <p:sldId id="2147483466" r:id="rId24"/>
    <p:sldId id="2147483472" r:id="rId25"/>
    <p:sldId id="273" r:id="rId26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orient="horz" pos="210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296" userDrawn="1">
          <p15:clr>
            <a:srgbClr val="A4A3A4"/>
          </p15:clr>
        </p15:guide>
        <p15:guide id="6" pos="249" userDrawn="1">
          <p15:clr>
            <a:srgbClr val="A4A3A4"/>
          </p15:clr>
        </p15:guide>
        <p15:guide id="7" pos="5465" userDrawn="1">
          <p15:clr>
            <a:srgbClr val="A4A3A4"/>
          </p15:clr>
        </p15:guide>
        <p15:guide id="8" pos="4105" userDrawn="1">
          <p15:clr>
            <a:srgbClr val="A4A3A4"/>
          </p15:clr>
        </p15:guide>
        <p15:guide id="9" pos="45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ger, Matthias" initials="MM" lastIdx="9" clrIdx="0">
    <p:extLst>
      <p:ext uri="{19B8F6BF-5375-455C-9EA6-DF929625EA0E}">
        <p15:presenceInfo xmlns:p15="http://schemas.microsoft.com/office/powerpoint/2012/main" userId="S-1-5-21-837650375-1690420205-4123535123-4953" providerId="AD"/>
      </p:ext>
    </p:extLst>
  </p:cmAuthor>
  <p:cmAuthor id="2" name="Minx, Gunnar" initials="MG" lastIdx="3" clrIdx="1">
    <p:extLst>
      <p:ext uri="{19B8F6BF-5375-455C-9EA6-DF929625EA0E}">
        <p15:presenceInfo xmlns:p15="http://schemas.microsoft.com/office/powerpoint/2012/main" userId="S-1-5-21-837650375-1690420205-4123535123-1836" providerId="AD"/>
      </p:ext>
    </p:extLst>
  </p:cmAuthor>
  <p:cmAuthor id="3" name="Mitzschke, Cathleen" initials="MC" lastIdx="11" clrIdx="2">
    <p:extLst>
      <p:ext uri="{19B8F6BF-5375-455C-9EA6-DF929625EA0E}">
        <p15:presenceInfo xmlns:p15="http://schemas.microsoft.com/office/powerpoint/2012/main" userId="S-1-5-21-837650375-1690420205-4123535123-3748" providerId="AD"/>
      </p:ext>
    </p:extLst>
  </p:cmAuthor>
  <p:cmAuthor id="4" name="Cathleen Mitzschke" initials="CM" lastIdx="60" clrIdx="3">
    <p:extLst>
      <p:ext uri="{19B8F6BF-5375-455C-9EA6-DF929625EA0E}">
        <p15:presenceInfo xmlns:p15="http://schemas.microsoft.com/office/powerpoint/2012/main" userId="Cathleen Mitzschke" providerId="None"/>
      </p:ext>
    </p:extLst>
  </p:cmAuthor>
  <p:cmAuthor id="5" name="Marx, Kirstin" initials="MK" lastIdx="66" clrIdx="4">
    <p:extLst>
      <p:ext uri="{19B8F6BF-5375-455C-9EA6-DF929625EA0E}">
        <p15:presenceInfo xmlns:p15="http://schemas.microsoft.com/office/powerpoint/2012/main" userId="S-1-5-21-837650375-1690420205-4123535123-11209" providerId="AD"/>
      </p:ext>
    </p:extLst>
  </p:cmAuthor>
  <p:cmAuthor id="6" name="Dickow, Marcel" initials="DM" lastIdx="6" clrIdx="5">
    <p:extLst>
      <p:ext uri="{19B8F6BF-5375-455C-9EA6-DF929625EA0E}">
        <p15:presenceInfo xmlns:p15="http://schemas.microsoft.com/office/powerpoint/2012/main" userId="S-1-5-21-837650375-1690420205-4123535123-136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4FFFF"/>
    <a:srgbClr val="00C89A"/>
    <a:srgbClr val="939E11"/>
    <a:srgbClr val="CD9E7A"/>
    <a:srgbClr val="485B00"/>
    <a:srgbClr val="585F6B"/>
    <a:srgbClr val="D84225"/>
    <a:srgbClr val="FF6600"/>
    <a:srgbClr val="DE2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86" autoAdjust="0"/>
    <p:restoredTop sz="93681" autoAdjust="0"/>
  </p:normalViewPr>
  <p:slideViewPr>
    <p:cSldViewPr showGuides="1">
      <p:cViewPr varScale="1">
        <p:scale>
          <a:sx n="68" d="100"/>
          <a:sy n="68" d="100"/>
        </p:scale>
        <p:origin x="732" y="48"/>
      </p:cViewPr>
      <p:guideLst>
        <p:guide orient="horz" pos="1071"/>
        <p:guide orient="horz" pos="210"/>
        <p:guide orient="horz" pos="3793"/>
        <p:guide orient="horz" pos="754"/>
        <p:guide orient="horz" pos="296"/>
        <p:guide pos="249"/>
        <p:guide pos="5465"/>
        <p:guide pos="4105"/>
        <p:guide pos="4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40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AA19324-0649-40EE-8B6F-7FF9871667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Vorlage des AK-IT-Koordinierung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873D81-CE92-4F63-BD66-A8211ADCEB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CF5F-838F-4869-B84A-C04D31C84A8D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7E24B2-7B58-46A9-BE5E-232CB002B4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E98605-55F0-4A05-BF23-83F7D11296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9EFDF-3BEC-403A-A72A-7F787F773B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038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Vorlage des AK-IT-Koordinierung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D62C4-CDB2-4712-8CCA-F90B6B7FF2C3}" type="datetimeFigureOut">
              <a:rPr lang="de-DE" smtClean="0"/>
              <a:pPr/>
              <a:t>07.05.2025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847CE-969E-4988-BC95-A364F6CD585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339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29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 font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95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jetzt der direkte Vergleich von Frischfaserpapier mit Recyclingpapier auf dem deutschen Markt </a:t>
            </a:r>
          </a:p>
          <a:p>
            <a:r>
              <a:rPr lang="de-DE" dirty="0"/>
              <a:t>Konsument kann nicht zwischen Frischfaserpapier aus integrierter oder nicht integrierter Herstellung unterscheiden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8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910A7566-0FEF-4FF9-BA42-532233F1D5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B8A382B-9AFB-480F-9D38-2F7BF3D32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3"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:a16="http://schemas.microsoft.com/office/drawing/2014/main" id="{E5FA9157-B33F-4F7E-8EE1-7297EA0823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>
            <a:extLst>
              <a:ext uri="{FF2B5EF4-FFF2-40B4-BE49-F238E27FC236}">
                <a16:creationId xmlns:a16="http://schemas.microsoft.com/office/drawing/2014/main" id="{D7D7B117-EAC3-4653-894D-7FD3A77EF8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1748" name="Foliennummernplatzhalter 3">
            <a:extLst>
              <a:ext uri="{FF2B5EF4-FFF2-40B4-BE49-F238E27FC236}">
                <a16:creationId xmlns:a16="http://schemas.microsoft.com/office/drawing/2014/main" id="{CBA0C365-653E-4718-8643-5689B6DAF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9041E6-C8F7-441C-B108-BFCEE0FA451D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22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0000"/>
            <a:ext cx="8784000" cy="64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schöner Präsentationstitel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87816" y="1076548"/>
            <a:ext cx="2643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>
                <a:solidFill>
                  <a:schemeClr val="bg1"/>
                </a:solidFill>
                <a:latin typeface="Calibri" panose="020F0502020204030204" pitchFamily="34" charset="0"/>
              </a:rPr>
              <a:t>Für Mensch &amp; Umwelt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414000" y="1872000"/>
            <a:ext cx="828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Hier steht ein schöner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3798000"/>
            <a:ext cx="828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/>
              <a:t>Name Autor/in 1</a:t>
            </a:r>
            <a:br>
              <a:rPr lang="de-DE" dirty="0"/>
            </a:br>
            <a:r>
              <a:rPr lang="de-DE" dirty="0"/>
              <a:t>Fachgebiet X X.X / FG-Bezeichnung</a:t>
            </a:r>
            <a:br>
              <a:rPr lang="de-DE" dirty="0"/>
            </a:br>
            <a:r>
              <a:rPr lang="de-DE" dirty="0"/>
              <a:t>Name Autor/in 2</a:t>
            </a:r>
            <a:br>
              <a:rPr lang="de-DE" dirty="0"/>
            </a:br>
            <a:r>
              <a:rPr lang="de-DE" dirty="0"/>
              <a:t>Fachgebiet X X.X / FG-Bezeichnung</a:t>
            </a:r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6803002" y="532800"/>
            <a:ext cx="2159105" cy="1080000"/>
            <a:chOff x="14785976" y="27157354"/>
            <a:chExt cx="5086351" cy="2544762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rgbClr val="5EAD3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rgbClr val="007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 b="1" i="0">
                <a:latin typeface="Calibri"/>
                <a:cs typeface="Calibri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2991600" cy="4868700"/>
          </a:xfrm>
          <a:prstGeom prst="rect">
            <a:avLst/>
          </a:prstGeom>
        </p:spPr>
        <p:txBody>
          <a:bodyPr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i="0" cap="all" baseline="0">
                <a:latin typeface="Calibri"/>
                <a:cs typeface="Calibri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 b="0" i="0">
                <a:latin typeface="Calibri"/>
                <a:cs typeface="Calibri"/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 b="0" i="0">
                <a:latin typeface="Calibri"/>
                <a:cs typeface="Calibri"/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b="0" i="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 b="0" i="0"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3541222" y="1497012"/>
            <a:ext cx="5155103" cy="3902400"/>
          </a:xfrm>
        </p:spPr>
        <p:txBody>
          <a:bodyPr rtlCol="0"/>
          <a:lstStyle>
            <a:lvl1pPr>
              <a:defRPr b="0" i="0">
                <a:latin typeface="Calibri"/>
                <a:cs typeface="Calibri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i="0" cap="none" baseline="0">
                <a:latin typeface="Calibri"/>
                <a:cs typeface="Calibri"/>
              </a:defRPr>
            </a:lvl1pPr>
            <a:lvl2pPr marL="0" indent="0" algn="r">
              <a:spcBef>
                <a:spcPts val="0"/>
              </a:spcBef>
              <a:buNone/>
              <a:defRPr sz="1000" b="0" i="0" cap="none" baseline="0">
                <a:latin typeface="Calibri"/>
                <a:cs typeface="Calibri"/>
              </a:defRPr>
            </a:lvl2pPr>
            <a:lvl3pPr marL="0" indent="0" algn="r">
              <a:spcBef>
                <a:spcPts val="0"/>
              </a:spcBef>
              <a:buNone/>
              <a:defRPr sz="1000" b="0" i="0" cap="none" baseline="0">
                <a:latin typeface="Calibri"/>
                <a:cs typeface="Calibri"/>
              </a:defRPr>
            </a:lvl3pPr>
            <a:lvl4pPr marL="0" indent="0" algn="r">
              <a:spcBef>
                <a:spcPts val="0"/>
              </a:spcBef>
              <a:buNone/>
              <a:defRPr sz="1000" b="0" i="0" cap="none" baseline="0">
                <a:latin typeface="Calibri"/>
                <a:cs typeface="Calibri"/>
              </a:defRPr>
            </a:lvl4pPr>
            <a:lvl5pPr marL="0" indent="0" algn="r">
              <a:spcBef>
                <a:spcPts val="0"/>
              </a:spcBef>
              <a:buNone/>
              <a:defRPr sz="1000" b="0" i="0" cap="none" baseline="0"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8">
            <a:extLst>
              <a:ext uri="{FF2B5EF4-FFF2-40B4-BE49-F238E27FC236}">
                <a16:creationId xmlns:a16="http://schemas.microsoft.com/office/drawing/2014/main" id="{D884D150-770A-4287-A49B-26C4782C5FB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21. April 2016</a:t>
            </a:r>
          </a:p>
        </p:txBody>
      </p:sp>
      <p:sp>
        <p:nvSpPr>
          <p:cNvPr id="7" name="Foliennummernplatzhalter 11">
            <a:extLst>
              <a:ext uri="{FF2B5EF4-FFF2-40B4-BE49-F238E27FC236}">
                <a16:creationId xmlns:a16="http://schemas.microsoft.com/office/drawing/2014/main" id="{3DE7B119-B387-476A-B06E-0F048F904E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0CAC-EBAB-4973-8865-7C8522384E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Fußzeilenplatzhalter 13">
            <a:extLst>
              <a:ext uri="{FF2B5EF4-FFF2-40B4-BE49-F238E27FC236}">
                <a16:creationId xmlns:a16="http://schemas.microsoft.com/office/drawing/2014/main" id="{9C5FFF55-C2DB-4A7C-B049-56DA838F53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403649" y="6597353"/>
            <a:ext cx="5112568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ZVKKW-Supermarktsymposium</a:t>
            </a:r>
          </a:p>
        </p:txBody>
      </p:sp>
    </p:spTree>
    <p:extLst>
      <p:ext uri="{BB962C8B-B14F-4D97-AF65-F5344CB8AC3E}">
        <p14:creationId xmlns:p14="http://schemas.microsoft.com/office/powerpoint/2010/main" val="138472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B89647-2923-4AA3-91D0-39F3885A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EFE68-BE57-F04F-A382-02C709A18B09}" type="datetimeFigureOut">
              <a:rPr lang="de-DE"/>
              <a:pPr>
                <a:defRPr/>
              </a:pPr>
              <a:t>07.05.2025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6491B1-D037-4A8D-BA7E-17CE3D2F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3649" y="6597353"/>
            <a:ext cx="5112568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4DAAE7-90E0-49FE-ADF4-818C660E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78013-696B-4EEC-B81B-8D1D40CA5AB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896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EE1D3-CCD4-41DC-BCAB-41ACA7CB8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22727D-67B3-44F3-AF17-5C03AAB59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59AE16-6B3E-4877-A877-FC7E00C4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4CB-343A-43A8-AA61-95E719AB5B39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CDFA26-C111-4257-B822-73FAE35B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06C48D-3644-4EC9-83E6-1FE4441A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504-6A1C-4CCC-8D4E-3DC96EB53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294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90DCE-D511-417E-90C1-EFC8EACE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245E22-E637-44B7-B180-33C081F28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C9D325-71B8-45CC-BC59-6B3AD9D8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4CB-343A-43A8-AA61-95E719AB5B39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D4E125-484C-463A-8E5D-6BD3CC64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E078A2-8677-4A31-BA65-66F077E4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504-6A1C-4CCC-8D4E-3DC96EB53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80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4865D-1B16-4B1A-AF4E-596164F2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17CA5D-ECE3-4712-B4BE-37E63AE0E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D5807E-096C-4B94-B76F-0326BE7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4CB-343A-43A8-AA61-95E719AB5B39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B2E6CD-A85D-4E26-9909-3B4928A8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F15F39-E128-4E81-ACA2-9B30EFA6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504-6A1C-4CCC-8D4E-3DC96EB53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38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5E5E1-DC66-4334-9D37-7BC1A7E6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DB4A14-9C4E-46FA-8A3A-3AD5999AD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0D4A0D-AA0C-4FF6-8497-F05CFCC51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37E6E0-9620-44A8-8742-B9F54FDC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4CB-343A-43A8-AA61-95E719AB5B39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A49CEF-149B-4196-9921-48FD2E06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4EFD0F-D51B-45BA-B24D-26017E2F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504-6A1C-4CCC-8D4E-3DC96EB53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54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1EC5A-B60E-4472-8F6F-135BE762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7B3771-57D1-4794-A926-78693CF2C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01633D-25A9-4DC5-9AD3-1C308A997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F1F714-3444-4A6E-A8B4-A0AF0C591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8C1F1A-5282-4290-9756-663B5C0FC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5C2B6D2-8851-4E20-8E61-C0EDFBD8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4CB-343A-43A8-AA61-95E719AB5B39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7F2FD57-322F-43B7-8C7A-FEA495FB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81E6F0-F020-44B4-96CB-D0883CAE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504-6A1C-4CCC-8D4E-3DC96EB53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826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2F3EB-0D67-443A-B69D-64883780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BC10C5-942D-452A-BE0D-C01FE199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4CB-343A-43A8-AA61-95E719AB5B39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51088D-BF25-4280-B02F-EECDED2D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7ECE75-7253-438F-932F-2678E334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504-6A1C-4CCC-8D4E-3DC96EB53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955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5253C25-ABBA-4898-9F7B-6B51E12C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4CB-343A-43A8-AA61-95E719AB5B39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056A84-C9F1-4F45-A509-1A360E9C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63653B-C9AF-4F45-A229-E5EA74F0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504-6A1C-4CCC-8D4E-3DC96EB53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74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A19E4-0B00-4029-8054-038603AE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AB1495-BB72-442E-8453-723C369C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B66927-4E59-49A2-ADFA-5E53A04EB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DE8703-5FD0-4B5B-8952-4ABDE190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4CB-343A-43A8-AA61-95E719AB5B39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B5D3F9-8140-44C9-BB2E-D36D511F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BFF52A-D527-487D-AD67-402DF9CE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504-6A1C-4CCC-8D4E-3DC96EB53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66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0000"/>
            <a:ext cx="8784000" cy="64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schöner Präsentationstitel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87816" y="1076548"/>
            <a:ext cx="32480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>
                <a:solidFill>
                  <a:schemeClr val="bg1"/>
                </a:solidFill>
                <a:latin typeface="Calibri" panose="020F0502020204030204" pitchFamily="34" charset="0"/>
              </a:rPr>
              <a:t>German Environment Agency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414000" y="1872000"/>
            <a:ext cx="828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Hier steht ein schöner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3798000"/>
            <a:ext cx="828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/>
              <a:t>Name Autor/in 1</a:t>
            </a:r>
            <a:br>
              <a:rPr lang="de-DE" dirty="0"/>
            </a:br>
            <a:r>
              <a:rPr lang="de-DE" dirty="0"/>
              <a:t>Fachgebiet X X.X / FG-Bezeichnung</a:t>
            </a:r>
            <a:br>
              <a:rPr lang="de-DE" dirty="0"/>
            </a:br>
            <a:r>
              <a:rPr lang="de-DE" dirty="0"/>
              <a:t>Name Autor/in 2</a:t>
            </a:r>
            <a:br>
              <a:rPr lang="de-DE" dirty="0"/>
            </a:br>
            <a:r>
              <a:rPr lang="de-DE" dirty="0"/>
              <a:t>Fachgebiet X X.X / FG-Bezeichnung</a:t>
            </a:r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6803002" y="532800"/>
            <a:ext cx="2159105" cy="1080000"/>
            <a:chOff x="14785976" y="27157354"/>
            <a:chExt cx="5086351" cy="2544762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rgbClr val="5EAD3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rgbClr val="007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  <p:extLst>
      <p:ext uri="{BB962C8B-B14F-4D97-AF65-F5344CB8AC3E}">
        <p14:creationId xmlns:p14="http://schemas.microsoft.com/office/powerpoint/2010/main" val="49153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2DC18-C698-4129-BE90-46AE6CB2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754033-475B-4CB0-88C1-6D9243608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C5E1CF-8D18-4B2D-B4BB-D337A4C4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F1BFD5-BF47-496B-9B33-608548126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4CB-343A-43A8-AA61-95E719AB5B39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D0A60E-6422-4CB1-A905-DF5DB4DA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388967-155B-4883-94AB-D39B3D22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504-6A1C-4CCC-8D4E-3DC96EB53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030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635E7-8BF8-4779-800F-25EC930D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87D9AA-B7B3-4DC6-9052-DBBD8DD92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5E900E-E0A6-48E0-BA45-9C9BD474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4CB-343A-43A8-AA61-95E719AB5B39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B9F599-9CD6-4BBB-A797-D2EE3B08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B6436B-D965-4E81-BDFB-9B5A19A2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504-6A1C-4CCC-8D4E-3DC96EB53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506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8F4C80F-25D4-49AA-920C-BB6879668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F37061-7E92-4AE0-ACDC-87F77ECDE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C620FF-7BE4-4882-98C6-02F78AD2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4CB-343A-43A8-AA61-95E719AB5B39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008819-DDB3-49C8-970A-505F1BA0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6E08B9-D02A-46A3-A36B-0C2028C3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B504-6A1C-4CCC-8D4E-3DC96EB53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01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30C1C-870C-4B51-90D1-BFBEA95C1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0EA229-7F2B-4D26-BC8E-304A14FFB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52C1E8-CDA4-4618-A907-BB766561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3411-4BB1-4783-AAA2-C33CC325700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9BACE-535D-4476-8663-A51667D5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83188-8A0E-4377-AEE3-B5D4056A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D6C-DA97-443F-8E5B-8E9BB45B0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214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9DE5C-775F-4E6F-BADA-642EE8E3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676CB9-66D0-4F7C-89FD-F67B4BEEB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B4788D-D81A-433A-B587-3A280B24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3411-4BB1-4783-AAA2-C33CC325700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463818-9B3A-4C57-B525-08F993E9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5E7D11-D7ED-4820-841C-1ED12771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D6C-DA97-443F-8E5B-8E9BB45B0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726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CD753-F845-428E-A931-E2ACDB64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AEC139-6D28-4B3E-B642-4AA1EEF5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1C661-3E68-4C8B-B174-85C5554D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3411-4BB1-4783-AAA2-C33CC325700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64D990-F70D-4443-A698-25473A92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6BFE7A-C7D7-41D5-AE10-537E6295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D6C-DA97-443F-8E5B-8E9BB45B0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109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BA41B-EF96-468C-A680-5802902B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322CD6-A064-4C86-8F05-5FE052BF5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B30FC5-CC09-4EA3-84F4-557056103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CD3099-D7B7-49EC-B080-475BD327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3411-4BB1-4783-AAA2-C33CC325700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8EB92F-AA8D-4B8E-8969-2E384045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A86ECD-5082-40B8-A7A1-980CF767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D6C-DA97-443F-8E5B-8E9BB45B0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477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F6553-4EA9-4CC8-B2B1-AE660738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92B4D6-2AD7-439B-9562-2E5063A53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7BF3D4-6C81-417E-8E51-873885268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246D0A-7C7F-4F29-9F5E-7C88F0CA6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709F41-FE99-4758-B4A4-BBD6967D1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7D416E-FC5E-4FB2-B4DE-0F988397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3411-4BB1-4783-AAA2-C33CC325700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867A4A-3E71-4704-BB6E-F5404D93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16AEDE-BCA9-495F-AD83-8E871D1F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D6C-DA97-443F-8E5B-8E9BB45B0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687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995B9-0EDF-42DC-B1D9-6CC628CC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78A161-A890-4547-9407-16492162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3411-4BB1-4783-AAA2-C33CC325700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7BBD54-8A42-4181-B263-172CAC63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7F20FC-512F-40A6-A570-B477664A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D6C-DA97-443F-8E5B-8E9BB45B0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892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62FD875-2EE4-4341-928A-9237459F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3411-4BB1-4783-AAA2-C33CC325700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00F2FE-1C8C-4E8E-A3D7-9D279918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82DF17-B09F-4B00-B6E9-A6EBC6C2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D6C-DA97-443F-8E5B-8E9BB45B0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2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4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1" y="288000"/>
            <a:ext cx="8207375" cy="23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099313A-9E9D-4D08-BA74-11D8D56A33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/>
          <a:lstStyle/>
          <a:p>
            <a:r>
              <a:rPr lang="de-DE"/>
              <a:t>25.03.2025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887D48F-DA7F-49F0-A0F2-CBDAFC3D21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03649" y="6597353"/>
            <a:ext cx="5112568" cy="260648"/>
          </a:xfrm>
          <a:prstGeom prst="rect">
            <a:avLst/>
          </a:prstGeom>
        </p:spPr>
        <p:txBody>
          <a:bodyPr/>
          <a:lstStyle/>
          <a:p>
            <a:r>
              <a:rPr lang="de-DE"/>
              <a:t>Weiterbildung Transformationsmanager:in Nachhaltige Kultur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4CC77B9-5819-4748-9DEB-E26FE3A61F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85E24-5B0C-40E1-947B-6F2E1418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6CB86D-AAB6-447D-AFE5-FD78C81D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35517E-FA16-4189-914A-2C9B47800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06F930-80F2-4F86-8945-89CF6164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3411-4BB1-4783-AAA2-C33CC325700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D429D8-2025-4BA2-A2A4-25F082B8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DC12FF-6CAC-4329-9A79-D6FB35A0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D6C-DA97-443F-8E5B-8E9BB45B0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181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DCC9A-DFD3-4E82-B349-A16EBEFF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24AECD7-C253-4C08-80AE-A174E9904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88E219-9330-49A4-A283-3E2630524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3B8B7F-CAE3-432C-8441-B364A51B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3411-4BB1-4783-AAA2-C33CC325700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4A603E-2512-4987-99E3-E0D284CC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481ABA-0CA2-4770-AFF5-4A6BAF6D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D6C-DA97-443F-8E5B-8E9BB45B0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398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0A98C-C404-4262-8F5A-A18F3AC5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8A3441-62F6-40F4-B0CE-4E59E7426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7FE9A2-7A21-4C4A-8FA5-5DB45779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3411-4BB1-4783-AAA2-C33CC325700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22C9C-3C25-4FA4-B6C7-AB1A7A12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662D77-DE45-47A8-8485-1185EA7A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D6C-DA97-443F-8E5B-8E9BB45B0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461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43D247E-EB7F-448A-8050-5D23E8C6D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6EDAF8-4F60-4356-B7F2-31964587D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30A751-FDDC-4EFA-88B3-D4795991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3411-4BB1-4783-AAA2-C33CC325700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4FCA17-B0E3-432E-B044-DD268175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B860F2-7608-4012-BEBA-326A9064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ED6C-DA97-443F-8E5B-8E9BB45B0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894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0000"/>
            <a:ext cx="8784000" cy="64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schöner Präsentationstitel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87816" y="1076548"/>
            <a:ext cx="2643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>
                <a:solidFill>
                  <a:schemeClr val="bg1"/>
                </a:solidFill>
                <a:latin typeface="Calibri" panose="020F0502020204030204" pitchFamily="34" charset="0"/>
              </a:rPr>
              <a:t>Für Mensch &amp; Umwelt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414000" y="1872000"/>
            <a:ext cx="828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Hier steht ein schöner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3798000"/>
            <a:ext cx="828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/>
              <a:t>Name Autor/in 1</a:t>
            </a:r>
            <a:br>
              <a:rPr lang="de-DE" dirty="0"/>
            </a:br>
            <a:r>
              <a:rPr lang="de-DE" dirty="0"/>
              <a:t>Fachgebiet X X.X / FG-Bezeichnung</a:t>
            </a:r>
            <a:br>
              <a:rPr lang="de-DE" dirty="0"/>
            </a:br>
            <a:r>
              <a:rPr lang="de-DE" dirty="0"/>
              <a:t>Name Autor/in 2</a:t>
            </a:r>
            <a:br>
              <a:rPr lang="de-DE" dirty="0"/>
            </a:br>
            <a:r>
              <a:rPr lang="de-DE" dirty="0"/>
              <a:t>Fachgebiet X X.X / FG-Bezeichnung</a:t>
            </a:r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6803002" y="532800"/>
            <a:ext cx="2159105" cy="1080000"/>
            <a:chOff x="14785976" y="27157354"/>
            <a:chExt cx="5086351" cy="2544762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  <p:extLst>
      <p:ext uri="{BB962C8B-B14F-4D97-AF65-F5344CB8AC3E}">
        <p14:creationId xmlns:p14="http://schemas.microsoft.com/office/powerpoint/2010/main" val="2207358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0000"/>
            <a:ext cx="8784000" cy="64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schöner Präsentationstitel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87816" y="1076548"/>
            <a:ext cx="32480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>
                <a:solidFill>
                  <a:schemeClr val="bg1"/>
                </a:solidFill>
                <a:latin typeface="Calibri" panose="020F0502020204030204" pitchFamily="34" charset="0"/>
              </a:rPr>
              <a:t>German Environment Agency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414000" y="1872000"/>
            <a:ext cx="828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Hier steht ein schöner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3798000"/>
            <a:ext cx="828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/>
              <a:t>Name Autor/in 1</a:t>
            </a:r>
            <a:br>
              <a:rPr lang="de-DE" dirty="0"/>
            </a:br>
            <a:r>
              <a:rPr lang="de-DE" dirty="0"/>
              <a:t>Fachgebiet X X.X / FG-Bezeichnung</a:t>
            </a:r>
            <a:br>
              <a:rPr lang="de-DE" dirty="0"/>
            </a:br>
            <a:r>
              <a:rPr lang="de-DE" dirty="0"/>
              <a:t>Name Autor/in 2</a:t>
            </a:r>
            <a:br>
              <a:rPr lang="de-DE" dirty="0"/>
            </a:br>
            <a:r>
              <a:rPr lang="de-DE" dirty="0"/>
              <a:t>Fachgebiet X X.X / FG-Bezeichnung</a:t>
            </a:r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6803002" y="532800"/>
            <a:ext cx="2159105" cy="1080000"/>
            <a:chOff x="14785976" y="27157354"/>
            <a:chExt cx="5086351" cy="2544762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  <p:extLst>
      <p:ext uri="{BB962C8B-B14F-4D97-AF65-F5344CB8AC3E}">
        <p14:creationId xmlns:p14="http://schemas.microsoft.com/office/powerpoint/2010/main" val="3603556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4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947050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71600"/>
            <a:ext cx="82296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1497015"/>
            <a:ext cx="2036762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Marginalspalte mit etwas Text, der eine beschreibende Funktion ausführt und super präzise formuliert ist.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414000" y="1494000"/>
            <a:ext cx="6102000" cy="486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40157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1497015"/>
            <a:ext cx="2009237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Marginalspalte mit etwas Text, der eine beschreibende Funktion ausführt und super präzise formuliert ist.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414339" y="1497015"/>
            <a:ext cx="6102350" cy="48656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3045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3541223" y="1497012"/>
            <a:ext cx="5155103" cy="3902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1" y="6237288"/>
            <a:ext cx="5203825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414338" y="1494000"/>
            <a:ext cx="2991600" cy="486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4626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71600"/>
            <a:ext cx="82296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03649" y="6597353"/>
            <a:ext cx="5112568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Weiterbildung </a:t>
            </a:r>
            <a:r>
              <a:rPr lang="de-DE" dirty="0" err="1"/>
              <a:t>Transformationsmanager:in</a:t>
            </a:r>
            <a:r>
              <a:rPr lang="de-DE" dirty="0"/>
              <a:t> Nachhaltige Kultur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1497015"/>
            <a:ext cx="2036762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bg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Marginalspalte mit etwas Text, der eine beschreibende Funktion ausführt und super präzise formuliert ist.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414000" y="1494000"/>
            <a:ext cx="6102000" cy="486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71600"/>
            <a:ext cx="82296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8" y="1497012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1" y="6237288"/>
            <a:ext cx="5203825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3528572" y="1497012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414338" y="3852000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3528572" y="3852000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60000" y="1497013"/>
            <a:ext cx="205200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935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9" y="1497014"/>
            <a:ext cx="6102350" cy="4582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1" y="6237288"/>
            <a:ext cx="5203825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59563" y="1497013"/>
            <a:ext cx="201771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642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512" y="180000"/>
            <a:ext cx="8784000" cy="64944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1702800"/>
            <a:ext cx="179512" cy="45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/>
          <p:cNvSpPr/>
          <p:nvPr userDrawn="1"/>
        </p:nvSpPr>
        <p:spPr>
          <a:xfrm>
            <a:off x="179512" y="1702800"/>
            <a:ext cx="612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339" y="1922400"/>
            <a:ext cx="5597822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aseline="0"/>
            </a:lvl1pPr>
          </a:lstStyle>
          <a:p>
            <a:r>
              <a:rPr lang="de-DE" dirty="0"/>
              <a:t>Hier steht z.B. Vielen Dank für Ihre Aufmerksamkeit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4339" y="3218399"/>
            <a:ext cx="5597525" cy="2700000"/>
          </a:xfrm>
          <a:prstGeom prst="rect">
            <a:avLst/>
          </a:prstGeom>
        </p:spPr>
        <p:txBody>
          <a:bodyPr/>
          <a:lstStyle>
            <a:lvl1pPr>
              <a:defRPr b="1" cap="none" baseline="0"/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 marL="0" indent="0"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grpSp>
        <p:nvGrpSpPr>
          <p:cNvPr id="19" name="Gruppieren 18"/>
          <p:cNvGrpSpPr>
            <a:grpSpLocks noChangeAspect="1"/>
          </p:cNvGrpSpPr>
          <p:nvPr userDrawn="1"/>
        </p:nvGrpSpPr>
        <p:grpSpPr>
          <a:xfrm>
            <a:off x="6803002" y="532800"/>
            <a:ext cx="2159105" cy="1080000"/>
            <a:chOff x="14785976" y="27157354"/>
            <a:chExt cx="5086351" cy="2544762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  <p:extLst>
      <p:ext uri="{BB962C8B-B14F-4D97-AF65-F5344CB8AC3E}">
        <p14:creationId xmlns:p14="http://schemas.microsoft.com/office/powerpoint/2010/main" val="3646472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0000"/>
            <a:ext cx="8784000" cy="64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schöner Präsentationstitel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87816" y="1076548"/>
            <a:ext cx="2643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>
                <a:solidFill>
                  <a:schemeClr val="bg1"/>
                </a:solidFill>
                <a:latin typeface="Calibri" panose="020F0502020204030204" pitchFamily="34" charset="0"/>
              </a:rPr>
              <a:t>Für Mensch &amp; Umwelt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414000" y="1872000"/>
            <a:ext cx="828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Hier steht ein schöner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3798000"/>
            <a:ext cx="828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/>
              <a:t>Name Autor/in 1</a:t>
            </a:r>
            <a:br>
              <a:rPr lang="de-DE" dirty="0"/>
            </a:br>
            <a:r>
              <a:rPr lang="de-DE" dirty="0"/>
              <a:t>Fachgebiet X X.X / FG-Bezeichnung</a:t>
            </a:r>
            <a:br>
              <a:rPr lang="de-DE" dirty="0"/>
            </a:br>
            <a:r>
              <a:rPr lang="de-DE" dirty="0"/>
              <a:t>Name Autor/in 2</a:t>
            </a:r>
            <a:br>
              <a:rPr lang="de-DE" dirty="0"/>
            </a:br>
            <a:r>
              <a:rPr lang="de-DE" dirty="0"/>
              <a:t>Fachgebiet X X.X / FG-Bezeichnung</a:t>
            </a:r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6803002" y="532800"/>
            <a:ext cx="2159105" cy="1080000"/>
            <a:chOff x="14785976" y="27157354"/>
            <a:chExt cx="5086351" cy="2544762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  <p:extLst>
      <p:ext uri="{BB962C8B-B14F-4D97-AF65-F5344CB8AC3E}">
        <p14:creationId xmlns:p14="http://schemas.microsoft.com/office/powerpoint/2010/main" val="3743273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0000"/>
            <a:ext cx="8784000" cy="64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schöner Präsentationstitel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87816" y="1076548"/>
            <a:ext cx="32480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>
                <a:solidFill>
                  <a:schemeClr val="bg1"/>
                </a:solidFill>
                <a:latin typeface="Calibri" panose="020F0502020204030204" pitchFamily="34" charset="0"/>
              </a:rPr>
              <a:t>German Environment Agency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414000" y="1872000"/>
            <a:ext cx="828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Hier steht ein schöner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3798000"/>
            <a:ext cx="828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/>
              <a:t>Name Autor/in 1</a:t>
            </a:r>
            <a:br>
              <a:rPr lang="de-DE" dirty="0"/>
            </a:br>
            <a:r>
              <a:rPr lang="de-DE" dirty="0"/>
              <a:t>Fachgebiet X X.X / FG-Bezeichnung</a:t>
            </a:r>
            <a:br>
              <a:rPr lang="de-DE" dirty="0"/>
            </a:br>
            <a:r>
              <a:rPr lang="de-DE" dirty="0"/>
              <a:t>Name Autor/in 2</a:t>
            </a:r>
            <a:br>
              <a:rPr lang="de-DE" dirty="0"/>
            </a:br>
            <a:r>
              <a:rPr lang="de-DE" dirty="0"/>
              <a:t>Fachgebiet X X.X / FG-Bezeichnung</a:t>
            </a:r>
          </a:p>
        </p:txBody>
      </p:sp>
      <p:grpSp>
        <p:nvGrpSpPr>
          <p:cNvPr id="13" name="Gruppieren 12"/>
          <p:cNvGrpSpPr>
            <a:grpSpLocks noChangeAspect="1"/>
          </p:cNvGrpSpPr>
          <p:nvPr userDrawn="1"/>
        </p:nvGrpSpPr>
        <p:grpSpPr>
          <a:xfrm>
            <a:off x="6803002" y="532800"/>
            <a:ext cx="2159105" cy="1080000"/>
            <a:chOff x="14785976" y="27157354"/>
            <a:chExt cx="5086351" cy="2544762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  <p:extLst>
      <p:ext uri="{BB962C8B-B14F-4D97-AF65-F5344CB8AC3E}">
        <p14:creationId xmlns:p14="http://schemas.microsoft.com/office/powerpoint/2010/main" val="4261218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4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926968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71600"/>
            <a:ext cx="82296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1497015"/>
            <a:ext cx="2036762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accent4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Marginalspalte mit etwas Text, der eine beschreibende Funktion ausführt und super präzise formuliert ist.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414000" y="1494000"/>
            <a:ext cx="6102000" cy="486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92039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1497015"/>
            <a:ext cx="2009237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accent4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Marginalspalte mit etwas Text, der eine beschreibende Funktion ausführt und super präzise formuliert ist.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414339" y="1497015"/>
            <a:ext cx="6102350" cy="48656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08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3541223" y="1497012"/>
            <a:ext cx="5155103" cy="3902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1" y="6237288"/>
            <a:ext cx="5203825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414338" y="1494000"/>
            <a:ext cx="2991600" cy="486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06285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71600"/>
            <a:ext cx="82296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8" y="1497012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1" y="6237288"/>
            <a:ext cx="5203825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3528572" y="1497012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414338" y="3852000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3528572" y="3852000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60000" y="1497013"/>
            <a:ext cx="205200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03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cap="none" baseline="0"/>
            </a:lvl1pPr>
          </a:lstStyle>
          <a:p>
            <a:pPr lvl="0"/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1497015"/>
            <a:ext cx="2009237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bg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Marginalspalte mit etwas Text, der eine beschreibende Funktion ausführt und super präzise formuliert ist.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414339" y="1497015"/>
            <a:ext cx="6102350" cy="48656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A2747C-70AE-4006-969A-B722DDECD13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/>
          <a:lstStyle/>
          <a:p>
            <a:r>
              <a:rPr lang="de-DE"/>
              <a:t>25.03.2025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6A76FB9-EF75-457C-8724-DDF462FE4D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403649" y="6597353"/>
            <a:ext cx="5112568" cy="260648"/>
          </a:xfrm>
          <a:prstGeom prst="rect">
            <a:avLst/>
          </a:prstGeom>
        </p:spPr>
        <p:txBody>
          <a:bodyPr/>
          <a:lstStyle/>
          <a:p>
            <a:r>
              <a:rPr lang="de-DE"/>
              <a:t>Weiterbildung Transformationsmanager:in Nachhaltige Kultur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A165212-CB03-4061-93A0-C91F894D1D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9" y="1497014"/>
            <a:ext cx="6102350" cy="4582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1" y="6237288"/>
            <a:ext cx="5203825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59563" y="1497013"/>
            <a:ext cx="201771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629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512" y="180000"/>
            <a:ext cx="8784000" cy="64944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1702800"/>
            <a:ext cx="179512" cy="45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/>
          <p:cNvSpPr/>
          <p:nvPr userDrawn="1"/>
        </p:nvSpPr>
        <p:spPr>
          <a:xfrm>
            <a:off x="179512" y="1702800"/>
            <a:ext cx="612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339" y="1922400"/>
            <a:ext cx="5597822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aseline="0"/>
            </a:lvl1pPr>
          </a:lstStyle>
          <a:p>
            <a:r>
              <a:rPr lang="de-DE" dirty="0"/>
              <a:t>Hier steht z.B. Vielen Dank für Ihre Aufmerksamkeit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4339" y="3218399"/>
            <a:ext cx="5597525" cy="2700000"/>
          </a:xfrm>
          <a:prstGeom prst="rect">
            <a:avLst/>
          </a:prstGeom>
        </p:spPr>
        <p:txBody>
          <a:bodyPr/>
          <a:lstStyle>
            <a:lvl1pPr>
              <a:defRPr b="1" cap="none" baseline="0"/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 marL="0" indent="0">
              <a:buNone/>
              <a:defRPr b="1">
                <a:solidFill>
                  <a:schemeClr val="accent3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grpSp>
        <p:nvGrpSpPr>
          <p:cNvPr id="13" name="Gruppieren 12"/>
          <p:cNvGrpSpPr>
            <a:grpSpLocks noChangeAspect="1"/>
          </p:cNvGrpSpPr>
          <p:nvPr userDrawn="1"/>
        </p:nvGrpSpPr>
        <p:grpSpPr>
          <a:xfrm>
            <a:off x="6803002" y="532800"/>
            <a:ext cx="2159105" cy="1080000"/>
            <a:chOff x="14785976" y="27157354"/>
            <a:chExt cx="5086351" cy="2544762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  <p:extLst>
      <p:ext uri="{BB962C8B-B14F-4D97-AF65-F5344CB8AC3E}">
        <p14:creationId xmlns:p14="http://schemas.microsoft.com/office/powerpoint/2010/main" val="783727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0000"/>
            <a:ext cx="8784000" cy="6498000"/>
          </a:xfrm>
          <a:prstGeom prst="rect">
            <a:avLst/>
          </a:prstGeom>
          <a:solidFill>
            <a:srgbClr val="830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schöner Präsentationstitel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rgbClr val="830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87816" y="1076548"/>
            <a:ext cx="2643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>
                <a:solidFill>
                  <a:schemeClr val="bg1"/>
                </a:solidFill>
                <a:latin typeface="Calibri" panose="020F0502020204030204" pitchFamily="34" charset="0"/>
              </a:rPr>
              <a:t>Für Mensch &amp; Umwelt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414000" y="1872000"/>
            <a:ext cx="828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rgbClr val="CE1F5E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Hier steht ein schöner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3798000"/>
            <a:ext cx="828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/>
              <a:t>Name Autor/in 1</a:t>
            </a:r>
            <a:br>
              <a:rPr lang="de-DE" dirty="0"/>
            </a:br>
            <a:r>
              <a:rPr lang="de-DE" dirty="0"/>
              <a:t>Fachgebiet X X.X / FG-Bezeichnung</a:t>
            </a:r>
            <a:br>
              <a:rPr lang="de-DE" dirty="0"/>
            </a:br>
            <a:r>
              <a:rPr lang="de-DE" dirty="0"/>
              <a:t>Name Autor/in 2</a:t>
            </a:r>
            <a:br>
              <a:rPr lang="de-DE" dirty="0"/>
            </a:br>
            <a:r>
              <a:rPr lang="de-DE" dirty="0"/>
              <a:t>Fachgebiet X X.X / FG-Bezeichnung</a:t>
            </a:r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6803002" y="532800"/>
            <a:ext cx="2159105" cy="1080000"/>
            <a:chOff x="14785976" y="27157354"/>
            <a:chExt cx="5086351" cy="2544762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rgbClr val="CE1F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rgbClr val="8305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  <p:extLst>
      <p:ext uri="{BB962C8B-B14F-4D97-AF65-F5344CB8AC3E}">
        <p14:creationId xmlns:p14="http://schemas.microsoft.com/office/powerpoint/2010/main" val="40391084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0000"/>
            <a:ext cx="8784000" cy="6498000"/>
          </a:xfrm>
          <a:prstGeom prst="rect">
            <a:avLst/>
          </a:prstGeom>
          <a:solidFill>
            <a:srgbClr val="830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schöner Präsentationstitel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87816" y="1076548"/>
            <a:ext cx="32480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>
                <a:solidFill>
                  <a:schemeClr val="bg1"/>
                </a:solidFill>
                <a:latin typeface="Calibri" panose="020F0502020204030204" pitchFamily="34" charset="0"/>
              </a:rPr>
              <a:t>German Environment Agency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414000" y="1872000"/>
            <a:ext cx="828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rgbClr val="CE1F5E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Hier steht ein schöner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3798000"/>
            <a:ext cx="828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/>
              <a:t>Name Autor/in 1</a:t>
            </a:r>
            <a:br>
              <a:rPr lang="de-DE" dirty="0"/>
            </a:br>
            <a:r>
              <a:rPr lang="de-DE" dirty="0"/>
              <a:t>Fachgebiet X X.X / FG-Bezeichnung</a:t>
            </a:r>
            <a:br>
              <a:rPr lang="de-DE" dirty="0"/>
            </a:br>
            <a:r>
              <a:rPr lang="de-DE" dirty="0"/>
              <a:t>Name Autor/in 2</a:t>
            </a:r>
            <a:br>
              <a:rPr lang="de-DE" dirty="0"/>
            </a:br>
            <a:r>
              <a:rPr lang="de-DE" dirty="0"/>
              <a:t>Fachgebiet X X.X / FG-Bezeichnung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rgbClr val="830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grpSp>
        <p:nvGrpSpPr>
          <p:cNvPr id="18" name="Gruppieren 17"/>
          <p:cNvGrpSpPr>
            <a:grpSpLocks noChangeAspect="1"/>
          </p:cNvGrpSpPr>
          <p:nvPr userDrawn="1"/>
        </p:nvGrpSpPr>
        <p:grpSpPr>
          <a:xfrm>
            <a:off x="6803002" y="532800"/>
            <a:ext cx="2159105" cy="1080000"/>
            <a:chOff x="14785976" y="27157354"/>
            <a:chExt cx="5086351" cy="2544762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rgbClr val="CE1F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rgbClr val="8305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  <p:extLst>
      <p:ext uri="{BB962C8B-B14F-4D97-AF65-F5344CB8AC3E}">
        <p14:creationId xmlns:p14="http://schemas.microsoft.com/office/powerpoint/2010/main" val="26650019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4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7322961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71600"/>
            <a:ext cx="82296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1497015"/>
            <a:ext cx="2036762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rgbClr val="CE1F5E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Marginalspalte mit etwas Text, der eine beschreibende Funktion ausführt und super präzise formuliert ist.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414000" y="1494000"/>
            <a:ext cx="6102000" cy="486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98215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659563" y="1497015"/>
            <a:ext cx="2009237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rgbClr val="CE1F5E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Marginalspalte mit etwas Text, der eine beschreibende Funktion ausführt und super präzise formuliert ist.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414339" y="1497015"/>
            <a:ext cx="6102350" cy="48656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034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3541223" y="1497012"/>
            <a:ext cx="5155103" cy="3902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1" y="6237288"/>
            <a:ext cx="5203825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414338" y="1494000"/>
            <a:ext cx="2991600" cy="486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13056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71600"/>
            <a:ext cx="82296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8" y="1497012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1" y="6237288"/>
            <a:ext cx="5203825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3528572" y="1497012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414338" y="3852000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3528572" y="3852000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60000" y="1497013"/>
            <a:ext cx="205200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0985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UBA-öffentlicher AL-Vortrag | Umsetzung IT-Strategie | Es geht los!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9" y="1497014"/>
            <a:ext cx="6102350" cy="4582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1" y="6237288"/>
            <a:ext cx="5203825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59563" y="1497013"/>
            <a:ext cx="201771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58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25.03.2025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03649" y="6597353"/>
            <a:ext cx="5112568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Weiterbildung </a:t>
            </a:r>
            <a:r>
              <a:rPr lang="de-DE" dirty="0" err="1"/>
              <a:t>Transformationsmanager:in</a:t>
            </a:r>
            <a:r>
              <a:rPr lang="de-DE" dirty="0"/>
              <a:t> Nachhaltige Kultur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3541223" y="1497012"/>
            <a:ext cx="5155103" cy="3902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1" y="6237288"/>
            <a:ext cx="5203825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414338" y="1494000"/>
            <a:ext cx="2991600" cy="486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512" y="180000"/>
            <a:ext cx="8784000" cy="64944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1702800"/>
            <a:ext cx="179512" cy="4500000"/>
          </a:xfrm>
          <a:prstGeom prst="rect">
            <a:avLst/>
          </a:prstGeom>
          <a:solidFill>
            <a:srgbClr val="830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/>
          <p:cNvSpPr/>
          <p:nvPr userDrawn="1"/>
        </p:nvSpPr>
        <p:spPr>
          <a:xfrm>
            <a:off x="179512" y="1702800"/>
            <a:ext cx="612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339" y="1922400"/>
            <a:ext cx="5597822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aseline="0"/>
            </a:lvl1pPr>
          </a:lstStyle>
          <a:p>
            <a:r>
              <a:rPr lang="de-DE" dirty="0"/>
              <a:t>Hier steht z.B. Vielen Dank für Ihre Aufmerksamkeit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4339" y="3218399"/>
            <a:ext cx="5597525" cy="2700000"/>
          </a:xfrm>
          <a:prstGeom prst="rect">
            <a:avLst/>
          </a:prstGeom>
        </p:spPr>
        <p:txBody>
          <a:bodyPr/>
          <a:lstStyle>
            <a:lvl1pPr>
              <a:defRPr b="1" cap="none" baseline="0"/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 marL="0" indent="0">
              <a:buNone/>
              <a:defRPr b="1">
                <a:solidFill>
                  <a:srgbClr val="83053C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rgbClr val="830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grpSp>
        <p:nvGrpSpPr>
          <p:cNvPr id="13" name="Gruppieren 12"/>
          <p:cNvGrpSpPr>
            <a:grpSpLocks noChangeAspect="1"/>
          </p:cNvGrpSpPr>
          <p:nvPr userDrawn="1"/>
        </p:nvGrpSpPr>
        <p:grpSpPr>
          <a:xfrm>
            <a:off x="6803002" y="532800"/>
            <a:ext cx="2159105" cy="1080000"/>
            <a:chOff x="14785976" y="27157354"/>
            <a:chExt cx="5086351" cy="2544762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rgbClr val="CE1F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rgbClr val="8305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  <p:extLst>
      <p:ext uri="{BB962C8B-B14F-4D97-AF65-F5344CB8AC3E}">
        <p14:creationId xmlns:p14="http://schemas.microsoft.com/office/powerpoint/2010/main" val="290227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71600"/>
            <a:ext cx="82296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8" y="1497012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1" y="6237288"/>
            <a:ext cx="5203825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3528572" y="1497012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414338" y="3852000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3528572" y="3852000"/>
            <a:ext cx="2988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60000" y="1497013"/>
            <a:ext cx="205200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42E6B4-99A5-4671-8387-AF953324081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/>
          <a:lstStyle/>
          <a:p>
            <a:r>
              <a:rPr lang="de-DE"/>
              <a:t>25.03.2025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7E56604-E52B-43C8-92B2-A7D26EEBFA0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403649" y="6597353"/>
            <a:ext cx="5112568" cy="260648"/>
          </a:xfrm>
          <a:prstGeom prst="rect">
            <a:avLst/>
          </a:prstGeom>
        </p:spPr>
        <p:txBody>
          <a:bodyPr/>
          <a:lstStyle/>
          <a:p>
            <a:r>
              <a:rPr lang="de-DE"/>
              <a:t>Weiterbildung Transformationsmanager:in Nachhaltige Kultur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153990-E0DC-4139-A740-50DBA31C076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1" y="28800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9" y="1497014"/>
            <a:ext cx="6102350" cy="4582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1" y="6237288"/>
            <a:ext cx="5203825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59563" y="1497013"/>
            <a:ext cx="201771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9153FA-C6E2-46B9-B858-0A16656F77F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/>
          <a:lstStyle/>
          <a:p>
            <a:r>
              <a:rPr lang="de-DE"/>
              <a:t>25.03.2025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729158F-E0A3-4F8D-B509-01A0E8D8A6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403649" y="6597353"/>
            <a:ext cx="5112568" cy="260648"/>
          </a:xfrm>
          <a:prstGeom prst="rect">
            <a:avLst/>
          </a:prstGeom>
        </p:spPr>
        <p:txBody>
          <a:bodyPr/>
          <a:lstStyle/>
          <a:p>
            <a:r>
              <a:rPr lang="de-DE"/>
              <a:t>Weiterbildung Transformationsmanager:in Nachhaltige Kultur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351BCB4-AEFA-4810-9300-9EAADB6166C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512" y="180000"/>
            <a:ext cx="8784000" cy="64944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1702800"/>
            <a:ext cx="179512" cy="45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/>
          <p:cNvSpPr/>
          <p:nvPr userDrawn="1"/>
        </p:nvSpPr>
        <p:spPr>
          <a:xfrm>
            <a:off x="179512" y="1702800"/>
            <a:ext cx="612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4339" y="1922400"/>
            <a:ext cx="5597822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aseline="0"/>
            </a:lvl1pPr>
          </a:lstStyle>
          <a:p>
            <a:r>
              <a:rPr lang="de-DE" dirty="0"/>
              <a:t>Hier steht z.B. Vielen Dank für Ihre Aufmerksamkeit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4339" y="3218399"/>
            <a:ext cx="5597525" cy="2700000"/>
          </a:xfrm>
          <a:prstGeom prst="rect">
            <a:avLst/>
          </a:prstGeom>
        </p:spPr>
        <p:txBody>
          <a:bodyPr/>
          <a:lstStyle>
            <a:lvl1pPr>
              <a:defRPr b="1" cap="none" baseline="0"/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grpSp>
        <p:nvGrpSpPr>
          <p:cNvPr id="13" name="Gruppieren 12"/>
          <p:cNvGrpSpPr>
            <a:grpSpLocks noChangeAspect="1"/>
          </p:cNvGrpSpPr>
          <p:nvPr userDrawn="1"/>
        </p:nvGrpSpPr>
        <p:grpSpPr>
          <a:xfrm>
            <a:off x="6803002" y="532800"/>
            <a:ext cx="2159105" cy="1080000"/>
            <a:chOff x="14785976" y="27157354"/>
            <a:chExt cx="5086351" cy="2544762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rgbClr val="5EAD3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rgbClr val="007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1587" y="-3175"/>
            <a:ext cx="9140825" cy="6858000"/>
          </a:xfrm>
          <a:prstGeom prst="rect">
            <a:avLst/>
          </a:prstGeom>
          <a:solidFill>
            <a:srgbClr val="F0F1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1589" y="6594477"/>
            <a:ext cx="9140825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13999" y="473827"/>
            <a:ext cx="8280000" cy="6082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117019" y="6597353"/>
            <a:ext cx="557263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312740"/>
            <a:ext cx="133200" cy="7346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4000" y="1497600"/>
            <a:ext cx="8280000" cy="48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9C5FA275-B777-4E0D-8BFB-45A8D988717C}"/>
              </a:ext>
            </a:extLst>
          </p:cNvPr>
          <p:cNvSpPr txBox="1">
            <a:spLocks/>
          </p:cNvSpPr>
          <p:nvPr userDrawn="1"/>
        </p:nvSpPr>
        <p:spPr>
          <a:xfrm>
            <a:off x="414001" y="288000"/>
            <a:ext cx="8207375" cy="23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162000" indent="-16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10000"/>
              <a:buFont typeface="Arial" pitchFamily="34" charset="0"/>
              <a:buChar char="•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324000" indent="-16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Char char="•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733" r:id="rId10"/>
    <p:sldLayoutId id="214748373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all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3pPr>
      <a:lvl4pPr marL="324000" indent="-162000" algn="l" defTabSz="914400" rtl="0" eaLnBrk="1" latinLnBrk="0" hangingPunct="1">
        <a:lnSpc>
          <a:spcPct val="120000"/>
        </a:lnSpc>
        <a:spcBef>
          <a:spcPts val="0"/>
        </a:spcBef>
        <a:buClr>
          <a:srgbClr val="4B4B4D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4pPr>
      <a:lvl5pPr marL="504000" indent="-180000" algn="l" defTabSz="9144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D10F741-64D9-4E55-A2C1-C78BFB1C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A8AFCD-171B-4332-937F-BB625DFA3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67B88D-5D1D-4F88-9BAE-8823D9D74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44CB-343A-43A8-AA61-95E719AB5B39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D1DF16-0ED4-4D4E-BE13-FE6F029E3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093AD4-9BAD-4E7C-8F38-BDE6089B2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BB504-6A1C-4CCC-8D4E-3DC96EB53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5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628FB7-0DCE-4F17-B885-9E2D29D2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E9A548-2900-43B0-B4AA-D8FFF144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29FD15-A9C6-4866-8452-39C868C2A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23411-4BB1-4783-AAA2-C33CC325700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41C3D0-DDDA-4375-BC69-5C513CC51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B02A5A-81F8-4757-A222-1FAFD8638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ED6C-DA97-443F-8E5B-8E9BB45B0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66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1587" y="-3175"/>
            <a:ext cx="9140825" cy="6858000"/>
          </a:xfrm>
          <a:prstGeom prst="rect">
            <a:avLst/>
          </a:prstGeom>
          <a:solidFill>
            <a:srgbClr val="F0F1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34939" y="127000"/>
            <a:ext cx="8874125" cy="656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1589" y="6594477"/>
            <a:ext cx="9140825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13999" y="473827"/>
            <a:ext cx="8280000" cy="6082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12.03.2025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403649" y="6597353"/>
            <a:ext cx="5112568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UBA-öffentlicher AL-Vortrag | Umsetzung IT-Strategie | Es geht los!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117019" y="6597353"/>
            <a:ext cx="557263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312740"/>
            <a:ext cx="133200" cy="73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4000" y="1497600"/>
            <a:ext cx="8280000" cy="48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485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all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3pPr>
      <a:lvl4pPr marL="324000" indent="-162000" algn="l" defTabSz="914400" rtl="0" eaLnBrk="1" latinLnBrk="0" hangingPunct="1">
        <a:lnSpc>
          <a:spcPct val="120000"/>
        </a:lnSpc>
        <a:spcBef>
          <a:spcPts val="0"/>
        </a:spcBef>
        <a:buClr>
          <a:srgbClr val="4B4B4D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4pPr>
      <a:lvl5pPr marL="504000" indent="-180000" algn="l" defTabSz="9144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1587" y="-3175"/>
            <a:ext cx="9140825" cy="6858000"/>
          </a:xfrm>
          <a:prstGeom prst="rect">
            <a:avLst/>
          </a:prstGeom>
          <a:solidFill>
            <a:srgbClr val="F0F1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34939" y="127000"/>
            <a:ext cx="8874125" cy="656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1589" y="6594477"/>
            <a:ext cx="9140825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13999" y="473827"/>
            <a:ext cx="8280000" cy="6082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12.03.2025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403649" y="6597353"/>
            <a:ext cx="5112568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UBA-öffentlicher AL-Vortrag | Umsetzung IT-Strategie | Es geht los!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117019" y="6597353"/>
            <a:ext cx="557263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312740"/>
            <a:ext cx="133200" cy="734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4000" y="1497600"/>
            <a:ext cx="8280000" cy="48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5236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accent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all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120000"/>
        </a:lnSpc>
        <a:spcBef>
          <a:spcPts val="0"/>
        </a:spcBef>
        <a:buClr>
          <a:schemeClr val="accent4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3pPr>
      <a:lvl4pPr marL="324000" indent="-162000" algn="l" defTabSz="914400" rtl="0" eaLnBrk="1" latinLnBrk="0" hangingPunct="1">
        <a:lnSpc>
          <a:spcPct val="120000"/>
        </a:lnSpc>
        <a:spcBef>
          <a:spcPts val="0"/>
        </a:spcBef>
        <a:buClr>
          <a:srgbClr val="4B4B4D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4pPr>
      <a:lvl5pPr marL="504000" indent="-180000" algn="l" defTabSz="9144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1587" y="-3175"/>
            <a:ext cx="9140825" cy="6858000"/>
          </a:xfrm>
          <a:prstGeom prst="rect">
            <a:avLst/>
          </a:prstGeom>
          <a:solidFill>
            <a:srgbClr val="F0F1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34939" y="127000"/>
            <a:ext cx="8874125" cy="656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1589" y="6594477"/>
            <a:ext cx="9140825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13999" y="473827"/>
            <a:ext cx="8280000" cy="6082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12.03.2025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403649" y="6597353"/>
            <a:ext cx="5112568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UBA-öffentlicher AL-Vortrag | Umsetzung IT-Strategie | Es geht los!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117019" y="6597353"/>
            <a:ext cx="557263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312740"/>
            <a:ext cx="133200" cy="734637"/>
          </a:xfrm>
          <a:prstGeom prst="rect">
            <a:avLst/>
          </a:prstGeom>
          <a:solidFill>
            <a:srgbClr val="830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4000" y="1497600"/>
            <a:ext cx="8280000" cy="48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695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rgbClr val="CE1F5E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all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120000"/>
        </a:lnSpc>
        <a:spcBef>
          <a:spcPts val="0"/>
        </a:spcBef>
        <a:buClr>
          <a:srgbClr val="CE1F5E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3pPr>
      <a:lvl4pPr marL="324000" indent="-162000" algn="l" defTabSz="914400" rtl="0" eaLnBrk="1" latinLnBrk="0" hangingPunct="1">
        <a:lnSpc>
          <a:spcPct val="120000"/>
        </a:lnSpc>
        <a:spcBef>
          <a:spcPts val="0"/>
        </a:spcBef>
        <a:buClr>
          <a:srgbClr val="4B4B4D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4pPr>
      <a:lvl5pPr marL="504000" indent="-180000" algn="l" defTabSz="9144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piernetz.de/wp-content/uploads/gemeinsameerklaerung_vorteilhaftigkeitvonrecyclingpapier.pdf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susanne.spies@uba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mweltbundesamt.de/publikationen/papi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umweltbundesamt.de/publikationen/aktualisierte-oekobilanz-von-grafik-hygienepapier" TargetMode="External"/><Relationship Id="rId7" Type="http://schemas.openxmlformats.org/officeDocument/2006/relationships/hyperlink" Target="https://www.umweltbundesamt.de/publikationen/umweltschutz-wald-nachhaltige-holznutzung-202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www.umweltbundesamt.de/publikationen/weiterentwicklung-einsatz-mineraloelfreier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www.blauer-engel.de/de/papiermusterbuch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413999" y="2673080"/>
            <a:ext cx="7110329" cy="1476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Der Blaue Engel für Recycling-Papier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14000" y="2204904"/>
            <a:ext cx="8280000" cy="360000"/>
          </a:xfrm>
        </p:spPr>
        <p:txBody>
          <a:bodyPr/>
          <a:lstStyle/>
          <a:p>
            <a:r>
              <a:rPr lang="de-DE" dirty="0"/>
              <a:t>Papier Workshop am 08.05.2025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13999" y="4941168"/>
            <a:ext cx="8280000" cy="1584176"/>
          </a:xfrm>
        </p:spPr>
        <p:txBody>
          <a:bodyPr/>
          <a:lstStyle/>
          <a:p>
            <a:r>
              <a:rPr lang="de-DE" dirty="0"/>
              <a:t>Susanne Spies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D4D981-90B2-448E-BDAC-ED5932F3A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06" y="3847847"/>
            <a:ext cx="2520000" cy="28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0B52BE22-C9F1-403F-9F94-0513E3C56F3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23850" y="1198563"/>
          <a:ext cx="8496301" cy="406398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9718">
                  <a:extLst>
                    <a:ext uri="{9D8B030D-6E8A-4147-A177-3AD203B41FA5}">
                      <a16:colId xmlns:a16="http://schemas.microsoft.com/office/drawing/2014/main" val="297369999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75396461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523283266"/>
                    </a:ext>
                  </a:extLst>
                </a:gridCol>
                <a:gridCol w="2375943">
                  <a:extLst>
                    <a:ext uri="{9D8B030D-6E8A-4147-A177-3AD203B41FA5}">
                      <a16:colId xmlns:a16="http://schemas.microsoft.com/office/drawing/2014/main" val="3933608636"/>
                    </a:ext>
                  </a:extLst>
                </a:gridCol>
              </a:tblGrid>
              <a:tr h="37233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 </a:t>
                      </a: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Umweltzeichen</a:t>
                      </a: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Recyclingfaser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Primärfaser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7675791"/>
                  </a:ext>
                </a:extLst>
              </a:tr>
              <a:tr h="34581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5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Hygienepapiere</a:t>
                      </a:r>
                    </a:p>
                  </a:txBody>
                  <a:tcPr marL="5048" marR="5048" marT="50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x</a:t>
                      </a: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644329"/>
                  </a:ext>
                </a:extLst>
              </a:tr>
              <a:tr h="2879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14a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Grafische Papiere und Kartons </a:t>
                      </a:r>
                    </a:p>
                  </a:txBody>
                  <a:tcPr marL="5048" marR="5048" marT="50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 x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39329905"/>
                  </a:ext>
                </a:extLst>
              </a:tr>
              <a:tr h="2879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14b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Fertigerzeugnisse aus Papier und Karton</a:t>
                      </a:r>
                    </a:p>
                  </a:txBody>
                  <a:tcPr marL="5048" marR="5048" marT="50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 x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7129291"/>
                  </a:ext>
                </a:extLst>
              </a:tr>
              <a:tr h="2879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35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Tapeten</a:t>
                      </a:r>
                    </a:p>
                  </a:txBody>
                  <a:tcPr marL="5048" marR="5048" marT="50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 x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(x)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7508708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65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Koch- und Heißfilterpapiere</a:t>
                      </a:r>
                    </a:p>
                  </a:txBody>
                  <a:tcPr marL="5048" marR="5048" marT="50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x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8002304"/>
                  </a:ext>
                </a:extLst>
              </a:tr>
              <a:tr h="2879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72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Druck- und Pressepapier</a:t>
                      </a:r>
                    </a:p>
                  </a:txBody>
                  <a:tcPr marL="5048" marR="5048" marT="50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 x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(x)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42214774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195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Druckerzeugnisse</a:t>
                      </a:r>
                    </a:p>
                  </a:txBody>
                  <a:tcPr marL="5048" marR="5048" marT="50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 x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(x)</a:t>
                      </a: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5775600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208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Absorbierende Hygieneprodukte</a:t>
                      </a:r>
                    </a:p>
                  </a:txBody>
                  <a:tcPr marL="5048" marR="5048" marT="50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5681029"/>
                  </a:ext>
                </a:extLst>
              </a:tr>
              <a:tr h="2879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217a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Papier für Papiertragebehältnisse</a:t>
                      </a:r>
                    </a:p>
                  </a:txBody>
                  <a:tcPr marL="5048" marR="5048" marT="50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0189771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217b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Papiertragebehältnisse</a:t>
                      </a:r>
                    </a:p>
                  </a:txBody>
                  <a:tcPr marL="5048" marR="5048" marT="50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 x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5526369"/>
                  </a:ext>
                </a:extLst>
              </a:tr>
              <a:tr h="37233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223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Thermopapiere</a:t>
                      </a:r>
                    </a:p>
                  </a:txBody>
                  <a:tcPr marL="5048" marR="5048" marT="50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5048" marR="5048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19197943"/>
                  </a:ext>
                </a:extLst>
              </a:tr>
            </a:tbl>
          </a:graphicData>
        </a:graphic>
      </p:graphicFrame>
      <p:sp>
        <p:nvSpPr>
          <p:cNvPr id="23623" name="Titel 1">
            <a:extLst>
              <a:ext uri="{FF2B5EF4-FFF2-40B4-BE49-F238E27FC236}">
                <a16:creationId xmlns:a16="http://schemas.microsoft.com/office/drawing/2014/main" id="{8287BE74-95D6-4620-AC39-150CA1C5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473075"/>
            <a:ext cx="8405812" cy="609600"/>
          </a:xfrm>
        </p:spPr>
        <p:txBody>
          <a:bodyPr>
            <a:normAutofit fontScale="90000"/>
          </a:bodyPr>
          <a:lstStyle/>
          <a:p>
            <a:r>
              <a:rPr lang="de-DE" altLang="de-DE"/>
              <a:t>Umweltzeichen Blauer Engel für Papierprodukte (10 Produktgruppen)</a:t>
            </a:r>
          </a:p>
        </p:txBody>
      </p:sp>
      <p:sp>
        <p:nvSpPr>
          <p:cNvPr id="23626" name="Foliennummernplatzhalter 6">
            <a:extLst>
              <a:ext uri="{FF2B5EF4-FFF2-40B4-BE49-F238E27FC236}">
                <a16:creationId xmlns:a16="http://schemas.microsoft.com/office/drawing/2014/main" id="{D9779833-CCF1-4F81-9CE6-58DA8E0040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F5313D-45AC-4BF1-8328-2A23148EC7D4}" type="slidenum">
              <a:rPr lang="de-DE" altLang="de-DE" sz="1200" b="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200" b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627" name="Textfeld 1">
            <a:extLst>
              <a:ext uri="{FF2B5EF4-FFF2-40B4-BE49-F238E27FC236}">
                <a16:creationId xmlns:a16="http://schemas.microsoft.com/office/drawing/2014/main" id="{D89893F9-68EF-45C1-A652-D7B366A26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16563"/>
            <a:ext cx="9082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de-DE" altLang="de-DE" sz="1800">
                <a:latin typeface="Calibri" panose="020F0502020204030204" pitchFamily="34" charset="0"/>
                <a:sym typeface="Wingdings" panose="05000000000000000000" pitchFamily="2" charset="2"/>
              </a:rPr>
              <a:t>Der Blaue Engel setzt wo immer möglich auf Recyclingfasern.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de-DE" altLang="de-DE" sz="1800" b="0">
                <a:latin typeface="Calibri" panose="020F0502020204030204" pitchFamily="34" charset="0"/>
                <a:sym typeface="Wingdings" panose="05000000000000000000" pitchFamily="2" charset="2"/>
              </a:rPr>
              <a:t>Bei Primarfasern fordert der Blaue Engel fordert Holzherkunft aus zertifizierten Quellen.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de-DE" altLang="de-DE" sz="1800" b="0">
                <a:latin typeface="Calibri" panose="020F0502020204030204" pitchFamily="34" charset="0"/>
                <a:sym typeface="Wingdings" panose="05000000000000000000" pitchFamily="2" charset="2"/>
              </a:rPr>
              <a:t>Der Blaue Engel definiert zahlreiche weitere Anforderungen an Produkt und Herstellung.</a:t>
            </a:r>
            <a:endParaRPr lang="de-DE" altLang="de-DE" sz="1800" b="0">
              <a:latin typeface="Calibri" panose="020F0502020204030204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9598969-F5A0-4CE9-95B6-2676F1E3107D}"/>
              </a:ext>
            </a:extLst>
          </p:cNvPr>
          <p:cNvSpPr/>
          <p:nvPr/>
        </p:nvSpPr>
        <p:spPr>
          <a:xfrm>
            <a:off x="4067175" y="1198563"/>
            <a:ext cx="2376488" cy="3970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629" name="Textfeld 3">
            <a:extLst>
              <a:ext uri="{FF2B5EF4-FFF2-40B4-BE49-F238E27FC236}">
                <a16:creationId xmlns:a16="http://schemas.microsoft.com/office/drawing/2014/main" id="{13333C5E-2485-4639-A903-648FABBA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157788"/>
            <a:ext cx="2459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b="0">
                <a:latin typeface="Calibri" panose="020F0502020204030204" pitchFamily="34" charset="0"/>
              </a:rPr>
              <a:t>(x) anteilig aus technischen Gründen</a:t>
            </a:r>
          </a:p>
        </p:txBody>
      </p:sp>
    </p:spTree>
    <p:extLst>
      <p:ext uri="{BB962C8B-B14F-4D97-AF65-F5344CB8AC3E}">
        <p14:creationId xmlns:p14="http://schemas.microsoft.com/office/powerpoint/2010/main" val="152857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BEB5CF7A-6647-4051-8E65-80296605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Wesentliche Kriterien beim Blauen Engel für Papier</a:t>
            </a:r>
          </a:p>
        </p:txBody>
      </p:sp>
      <p:sp>
        <p:nvSpPr>
          <p:cNvPr id="24579" name="Inhaltsplatzhalter 2">
            <a:extLst>
              <a:ext uri="{FF2B5EF4-FFF2-40B4-BE49-F238E27FC236}">
                <a16:creationId xmlns:a16="http://schemas.microsoft.com/office/drawing/2014/main" id="{583766F2-4BF9-4A5B-90A7-2BFF0E0EB3D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341438"/>
            <a:ext cx="8507413" cy="381635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altLang="de-DE" sz="2000" b="0" cap="none"/>
              <a:t>Altpapiereinsatz (untere Sorten)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altLang="de-DE" sz="2000" b="0" cap="none"/>
              <a:t>Primärfaser (Anforderungen an Holzherkunft FSC/PEFC)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altLang="de-DE" sz="2000" b="0" cap="none"/>
              <a:t>Anforderungen an Chemikalien im Herstellungsverfahren und im Produkt:</a:t>
            </a:r>
            <a:br>
              <a:rPr altLang="de-DE" sz="2000" b="0" cap="none"/>
            </a:br>
            <a:r>
              <a:rPr altLang="de-DE" sz="2000" b="0" cap="none"/>
              <a:t>Bleichmittel, optische Aufheller, Biozide, Bisphenol A und S, Farbstoffe, Schwermetalle, PFAS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altLang="de-DE" sz="2000" b="0" cap="none"/>
              <a:t>Abwasser, Abluft, Abfall, Energie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altLang="de-DE" sz="2000" b="0" cap="none"/>
              <a:t>Anforderungen an die Recyclingfähigkeit</a:t>
            </a:r>
            <a:br>
              <a:rPr altLang="de-DE" sz="2000" b="0" cap="none"/>
            </a:br>
            <a:r>
              <a:rPr altLang="de-DE" sz="2000" b="0" cap="none"/>
              <a:t>(Deinkbarkeit / Entfernung von Klebstoffe)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altLang="de-DE" sz="2000" b="0" cap="none"/>
              <a:t>Kompostierbarkeit einschl. der Zusatzstoffe</a:t>
            </a:r>
            <a:endParaRPr altLang="de-DE" b="0" cap="none"/>
          </a:p>
          <a:p>
            <a:pPr marL="457200" indent="-457200">
              <a:buFont typeface="Arial" panose="020B0604020202020204" pitchFamily="34" charset="0"/>
              <a:buChar char="•"/>
            </a:pPr>
            <a:endParaRPr altLang="de-DE" b="0" cap="none"/>
          </a:p>
          <a:p>
            <a:pPr marL="457200" indent="-457200">
              <a:buFont typeface="Arial" panose="020B0604020202020204" pitchFamily="34" charset="0"/>
              <a:buChar char="•"/>
            </a:pPr>
            <a:endParaRPr altLang="de-DE" b="0" cap="none"/>
          </a:p>
          <a:p>
            <a:pPr marL="457200" indent="-457200">
              <a:buFont typeface="Arial" panose="020B0604020202020204" pitchFamily="34" charset="0"/>
              <a:buChar char="•"/>
            </a:pPr>
            <a:endParaRPr altLang="de-DE" b="0" cap="none"/>
          </a:p>
        </p:txBody>
      </p:sp>
      <p:sp>
        <p:nvSpPr>
          <p:cNvPr id="24582" name="Foliennummernplatzhalter 6">
            <a:extLst>
              <a:ext uri="{FF2B5EF4-FFF2-40B4-BE49-F238E27FC236}">
                <a16:creationId xmlns:a16="http://schemas.microsoft.com/office/drawing/2014/main" id="{1A8A23C9-3DF5-4FD2-878D-9AD9F7E4F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E41F13-1E6E-4E7B-AC00-5828898302BE}" type="slidenum">
              <a:rPr lang="de-DE" altLang="de-DE" sz="1200" b="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200" b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E36CF044-1CA5-4C47-8B42-784B30229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5300663"/>
            <a:ext cx="8066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800">
                <a:hlinkClick r:id="rId2"/>
              </a:rPr>
              <a:t>Gemeinsame öffentliche Erklärung</a:t>
            </a:r>
            <a:r>
              <a:rPr lang="de-DE" altLang="de-DE" sz="1800"/>
              <a:t> von 2006 von BMU, UBA</a:t>
            </a:r>
            <a:br>
              <a:rPr lang="de-DE" altLang="de-DE" sz="1800"/>
            </a:br>
            <a:r>
              <a:rPr lang="de-DE" altLang="de-DE" sz="1800"/>
              <a:t>Initiative „Pro Recyclingpapier“, FSC Deutschland, Jury Umweltzeichen </a:t>
            </a:r>
            <a:br>
              <a:rPr lang="de-DE" altLang="de-DE" sz="1800"/>
            </a:br>
            <a:r>
              <a:rPr lang="de-DE" altLang="de-DE" sz="1800"/>
              <a:t>„Blauer Engel – das anspruchsvollste Umweltzeichen für Papier“</a:t>
            </a:r>
            <a:endParaRPr lang="de-DE" altLang="de-DE" sz="18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8F2FA6B-BCD4-4594-99FA-B13CBDAC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469900"/>
            <a:ext cx="8229600" cy="612775"/>
          </a:xfrm>
        </p:spPr>
        <p:txBody>
          <a:bodyPr rIns="81279"/>
          <a:lstStyle/>
          <a:p>
            <a:r>
              <a:rPr lang="de-DE" dirty="0"/>
              <a:t>Wer steckt hinter dem Blauen Engel?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Inhaltsplatzhalter 18">
            <a:extLst>
              <a:ext uri="{FF2B5EF4-FFF2-40B4-BE49-F238E27FC236}">
                <a16:creationId xmlns:a16="http://schemas.microsoft.com/office/drawing/2014/main" id="{B101A07D-7066-4815-B932-E454488C6D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2900" y="1341438"/>
            <a:ext cx="5021263" cy="4868862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altLang="de-DE" sz="1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Das Bundesministerium für Umwelt, Naturschutz und nukleare Sicherheit und Verbraucherschutz</a:t>
            </a:r>
          </a:p>
          <a:p>
            <a:pPr marL="161925" lvl="2" indent="-161925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altLang="de-DE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Offizieller Zeicheninhaber des Blauen Engel</a:t>
            </a:r>
          </a:p>
          <a:p>
            <a:pPr marL="161925" lvl="2" indent="-161925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altLang="de-DE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Berufung der Jury Umweltzeichen</a:t>
            </a:r>
          </a:p>
          <a:p>
            <a:pPr marL="161925" lvl="2" indent="-161925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altLang="de-DE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altLang="de-DE" sz="1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Das Umweltbundesamt</a:t>
            </a:r>
          </a:p>
          <a:p>
            <a:pPr marL="161925" lvl="2" indent="-161925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altLang="de-DE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Geschäftsstelle Blauer Engel</a:t>
            </a:r>
          </a:p>
          <a:p>
            <a:pPr marL="161925" lvl="2" indent="-161925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altLang="de-DE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Annahme von Vorschlägen für neue Umweltzeichen</a:t>
            </a:r>
          </a:p>
          <a:p>
            <a:pPr marL="161925" lvl="2" indent="-161925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altLang="de-DE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Erarbeitung der Kriterien für die Vergabe des Blauen Engel</a:t>
            </a:r>
          </a:p>
          <a:p>
            <a:pPr marL="161925" lvl="2" indent="-161925" eaLnBrk="1" hangingPunct="1">
              <a:spcBef>
                <a:spcPct val="0"/>
              </a:spcBef>
              <a:buFontTx/>
              <a:buNone/>
              <a:defRPr/>
            </a:pPr>
            <a:endParaRPr altLang="de-DE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altLang="de-DE" sz="1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Die Jury Umweltzeichen</a:t>
            </a:r>
          </a:p>
          <a:p>
            <a:pPr marL="161925" lvl="2" indent="-161925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altLang="de-DE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Unabhängiges Beschlussgremium mit Vertretern aus Umwelt- und Verbraucherverbänden, Industrie, Handel, Handwerk, Gewerkschaften, Wissenschaft etc.</a:t>
            </a:r>
          </a:p>
          <a:p>
            <a:pPr marL="0" lvl="2" indent="0" eaLnBrk="1" hangingPunct="1">
              <a:spcBef>
                <a:spcPct val="0"/>
              </a:spcBef>
              <a:buFont typeface="Meta Offc" pitchFamily="34" charset="0"/>
              <a:buNone/>
              <a:defRPr/>
            </a:pPr>
            <a:endParaRPr altLang="de-DE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altLang="de-DE" sz="1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RAL gGmbH</a:t>
            </a:r>
          </a:p>
          <a:p>
            <a:pPr marL="161925" lvl="2" indent="-161925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altLang="de-DE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Organisation von Expertenanhörungen</a:t>
            </a:r>
          </a:p>
          <a:p>
            <a:pPr marL="161925" lvl="2" indent="-161925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altLang="de-DE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Annahme und Prüfung der Einzelanträge</a:t>
            </a:r>
          </a:p>
          <a:p>
            <a:pPr marL="161925" lvl="2" indent="-161925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altLang="de-DE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Zeichenvergabe im Namen des Umweltbundesamtes</a:t>
            </a:r>
          </a:p>
        </p:txBody>
      </p:sp>
      <p:pic>
        <p:nvPicPr>
          <p:cNvPr id="35844" name="Grafik 2">
            <a:extLst>
              <a:ext uri="{FF2B5EF4-FFF2-40B4-BE49-F238E27FC236}">
                <a16:creationId xmlns:a16="http://schemas.microsoft.com/office/drawing/2014/main" id="{A12466F4-629B-4799-9367-A4922AF75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2332038"/>
            <a:ext cx="179863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Grafik 1">
            <a:extLst>
              <a:ext uri="{FF2B5EF4-FFF2-40B4-BE49-F238E27FC236}">
                <a16:creationId xmlns:a16="http://schemas.microsoft.com/office/drawing/2014/main" id="{9966B502-9389-4009-B9EA-1444B5EF2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140325"/>
            <a:ext cx="13827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Grafik 1">
            <a:extLst>
              <a:ext uri="{FF2B5EF4-FFF2-40B4-BE49-F238E27FC236}">
                <a16:creationId xmlns:a16="http://schemas.microsoft.com/office/drawing/2014/main" id="{7375683E-2CD2-4785-A966-A78907F7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082675"/>
            <a:ext cx="34559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Grafik 3">
            <a:extLst>
              <a:ext uri="{FF2B5EF4-FFF2-40B4-BE49-F238E27FC236}">
                <a16:creationId xmlns:a16="http://schemas.microsoft.com/office/drawing/2014/main" id="{356A752B-00CD-4FA5-9D62-95A722DD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3800475"/>
            <a:ext cx="17732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B0D89D-B589-4306-BBEE-77351597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580" y="4365104"/>
            <a:ext cx="6139204" cy="2261812"/>
          </a:xfrm>
          <a:prstGeom prst="rect">
            <a:avLst/>
          </a:prstGeom>
        </p:spPr>
      </p:pic>
      <p:sp>
        <p:nvSpPr>
          <p:cNvPr id="30722" name="Titel 1">
            <a:extLst>
              <a:ext uri="{FF2B5EF4-FFF2-40B4-BE49-F238E27FC236}">
                <a16:creationId xmlns:a16="http://schemas.microsoft.com/office/drawing/2014/main" id="{D73CF2E3-8ABB-42BD-AC3E-DCA311A6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Worauf achtet der Blaue Engel: Ganzheitlicher Ansatz</a:t>
            </a:r>
          </a:p>
        </p:txBody>
      </p:sp>
      <p:pic>
        <p:nvPicPr>
          <p:cNvPr id="30723" name="Grafik 5">
            <a:extLst>
              <a:ext uri="{FF2B5EF4-FFF2-40B4-BE49-F238E27FC236}">
                <a16:creationId xmlns:a16="http://schemas.microsoft.com/office/drawing/2014/main" id="{7ECA6F83-53E4-44D3-9E26-2A08B0AE84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2"/>
          <a:stretch/>
        </p:blipFill>
        <p:spPr bwMode="auto">
          <a:xfrm>
            <a:off x="179512" y="1249670"/>
            <a:ext cx="8616950" cy="26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9C7049C-6E56-450B-890E-EE300E70A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91" y="3850832"/>
            <a:ext cx="5657578" cy="21093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BD670-C2AF-4C9E-B6E5-D9F5C196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welche Produkte gibt es den Blauen Engel?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DBB08F-10ED-4992-92F1-69F55662A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A8120DF-3757-4EC2-9CD4-988E05C91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45" y="1412776"/>
            <a:ext cx="8139299" cy="3328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AED3154-D5A2-43E0-9637-8F37AA6C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16" y="4844106"/>
            <a:ext cx="8381048" cy="17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5173419A-3BF4-432C-AC36-C07FCF6D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https://www.siegelklarheit.de/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C9FF27-63A0-4DC1-93C2-666E5762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8013-696B-4EEC-B81B-8D1D40CA5AB8}" type="slidenum">
              <a:rPr lang="de-DE" altLang="de-DE" smtClean="0"/>
              <a:pPr/>
              <a:t>15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FA3E40F-187E-4AF2-9EE9-D8EC735D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311167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3B8B58C-70D6-4837-B3D2-A4BE856D1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1" b="9332"/>
          <a:stretch/>
        </p:blipFill>
        <p:spPr>
          <a:xfrm>
            <a:off x="259762" y="4035036"/>
            <a:ext cx="8135888" cy="26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2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227FC-A596-475A-A0AF-CE2E8723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Weniger befreit: Platz im Büro und Aktenschrank,</a:t>
            </a:r>
            <a:br>
              <a:rPr lang="de-DE" dirty="0"/>
            </a:br>
            <a:r>
              <a:rPr lang="de-DE" dirty="0"/>
              <a:t>Platz im Kopf – Papiersparen ermöglicht beides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1B29B5-FCAD-42B5-9FEB-94F454753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80000" cy="4525963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B</a:t>
            </a:r>
            <a:r>
              <a:rPr lang="de-DE" b="0" dirty="0"/>
              <a:t>estellen Sie unerwünschte Kataloge, Prospekte und Zeitschriften ab</a:t>
            </a:r>
          </a:p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de-DE" b="0" dirty="0"/>
          </a:p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/>
              <a:t>A</a:t>
            </a:r>
            <a:r>
              <a:rPr lang="de-DE" b="0" dirty="0"/>
              <a:t>utomatische Duplexfunktion beim Druckertreiber senkt den Verbrauch an A4-Papieren ganz bequem</a:t>
            </a:r>
          </a:p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b="0" dirty="0"/>
              <a:t>An Kopierern erinnert ein sichtbar platzierter Aushang daran, doppelseitig zu kopieren beziehungsweise das Ausgabeformat zu verkleinern: zwei Seiten auf einer, sofern es gut lesbar ist</a:t>
            </a:r>
          </a:p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de-DE" b="0" dirty="0"/>
          </a:p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b="0" dirty="0"/>
              <a:t>viele Informationen lassen sich digital archivieren oder sind tagesaktuell im Internet zu finden. So kann man die </a:t>
            </a:r>
            <a:r>
              <a:rPr lang="de-DE" b="0"/>
              <a:t>Papierflut einschränken.</a:t>
            </a:r>
            <a:endParaRPr lang="de-DE" b="0" dirty="0"/>
          </a:p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de-DE" b="0" dirty="0"/>
          </a:p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b="0" dirty="0"/>
              <a:t>A4-große Stapelboxen sammeln einseitig beschriftetes Altpapier, dessen Rückseite sich für Probeausdrucke oder Notizen optimal eignet</a:t>
            </a:r>
          </a:p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b="0" dirty="0"/>
              <a:t>Digitalisierung von Dokumenten und Scan-</a:t>
            </a:r>
            <a:r>
              <a:rPr lang="de-DE" b="0" dirty="0" err="1"/>
              <a:t>to</a:t>
            </a:r>
            <a:r>
              <a:rPr lang="de-DE" b="0" dirty="0"/>
              <a:t>-E-Mail sparen Papier und Archivraum</a:t>
            </a:r>
          </a:p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b="0" dirty="0"/>
              <a:t>Green </a:t>
            </a:r>
            <a:r>
              <a:rPr lang="de-DE" b="0" dirty="0" err="1"/>
              <a:t>Printing</a:t>
            </a:r>
            <a:r>
              <a:rPr lang="de-DE" b="0" dirty="0"/>
              <a:t> Software entfernt leere Seiten und unnötige Infos aus der zu druckenden Datei</a:t>
            </a:r>
          </a:p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b="0" dirty="0"/>
              <a:t>Briefe lassen sich elektronisch versenden, zum Beispiel über www.epost.de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3ABC58-A8D5-42A2-B7CC-95CA1ECA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78013-696B-4EEC-B81B-8D1D40CA5AB8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922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B48BA6-BCCF-4AE0-8F5A-F579D659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4769"/>
            <a:ext cx="4962574" cy="331041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14637" y="5229200"/>
            <a:ext cx="5597525" cy="2700000"/>
          </a:xfrm>
        </p:spPr>
        <p:txBody>
          <a:bodyPr/>
          <a:lstStyle/>
          <a:p>
            <a:r>
              <a:rPr lang="de-DE" b="0" dirty="0"/>
              <a:t>Susanne Spies</a:t>
            </a:r>
          </a:p>
          <a:p>
            <a:r>
              <a:rPr lang="de-DE" b="0" dirty="0"/>
              <a:t>Umweltbundesamt, Fachgebiet III 1.3 Ökodesign, </a:t>
            </a:r>
          </a:p>
          <a:p>
            <a:r>
              <a:rPr lang="de-DE" b="0" dirty="0"/>
              <a:t>Umweltkennzeichnung, umweltfreundliche Beschaffung</a:t>
            </a:r>
          </a:p>
          <a:p>
            <a:r>
              <a:rPr lang="de-DE" b="0" dirty="0">
                <a:hlinkClick r:id="rId4"/>
              </a:rPr>
              <a:t>susanne.spies@uba.de</a:t>
            </a:r>
            <a:r>
              <a:rPr lang="de-DE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74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45EA2-CF73-4FA8-BB59-7A942044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Agenda</a:t>
            </a:r>
            <a:endParaRPr lang="de-DE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AC3BC95B-E202-4C93-8F9C-27DEECB1D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60" y="1196974"/>
            <a:ext cx="8233828" cy="5191126"/>
          </a:xfrm>
        </p:spPr>
        <p:txBody>
          <a:bodyPr>
            <a:normAutofit/>
          </a:bodyPr>
          <a:lstStyle/>
          <a:p>
            <a:pPr marL="0" indent="0" fontAlgn="ctr"/>
            <a:endParaRPr lang="de-DE" sz="2400" dirty="0"/>
          </a:p>
          <a:p>
            <a:pPr marL="342900" indent="-342900" fontAlgn="ctr">
              <a:buFont typeface="+mj-lt"/>
              <a:buAutoNum type="arabicPeriod"/>
            </a:pPr>
            <a:r>
              <a:rPr lang="de-DE" sz="2400" dirty="0"/>
              <a:t>Papierverbrauch </a:t>
            </a:r>
          </a:p>
          <a:p>
            <a:pPr marL="342900" indent="-342900" fontAlgn="ctr">
              <a:buFont typeface="+mj-lt"/>
              <a:buAutoNum type="arabicPeriod"/>
            </a:pPr>
            <a:endParaRPr lang="de-DE" sz="2400" dirty="0"/>
          </a:p>
          <a:p>
            <a:pPr marL="342900" indent="-342900" fontAlgn="ctr">
              <a:buFont typeface="+mj-lt"/>
              <a:buAutoNum type="arabicPeriod"/>
            </a:pPr>
            <a:r>
              <a:rPr lang="de-DE" sz="2400" dirty="0"/>
              <a:t>Ökobilanzergebnisse Papier </a:t>
            </a:r>
          </a:p>
          <a:p>
            <a:pPr marL="342900" indent="-342900" fontAlgn="ctr">
              <a:buFont typeface="+mj-lt"/>
              <a:buAutoNum type="arabicPeriod"/>
            </a:pPr>
            <a:endParaRPr lang="de-DE" sz="2400" dirty="0"/>
          </a:p>
          <a:p>
            <a:pPr marL="342900" indent="-342900" fontAlgn="ctr">
              <a:buFont typeface="+mj-lt"/>
              <a:buAutoNum type="arabicPeriod"/>
            </a:pPr>
            <a:r>
              <a:rPr lang="de-DE" sz="2400" dirty="0"/>
              <a:t>Die verschiedenen Papierlabel</a:t>
            </a:r>
          </a:p>
          <a:p>
            <a:pPr marL="342900" indent="-342900" fontAlgn="ctr">
              <a:buFont typeface="+mj-lt"/>
              <a:buAutoNum type="arabicPeriod"/>
            </a:pPr>
            <a:endParaRPr lang="de-DE" sz="2400" dirty="0"/>
          </a:p>
          <a:p>
            <a:pPr marL="342900" indent="-342900" fontAlgn="ctr">
              <a:buFont typeface="+mj-lt"/>
              <a:buAutoNum type="arabicPeriod"/>
            </a:pPr>
            <a:r>
              <a:rPr lang="de-DE" sz="2400" dirty="0"/>
              <a:t>Der Blaue Engel</a:t>
            </a:r>
          </a:p>
          <a:p>
            <a:pPr marL="342900" indent="-342900" fontAlgn="ctr">
              <a:buFont typeface="+mj-lt"/>
              <a:buAutoNum type="arabicPeriod"/>
            </a:pPr>
            <a:endParaRPr lang="de-DE" sz="1800" dirty="0"/>
          </a:p>
          <a:p>
            <a:pPr marL="342900" indent="-342900" fontAlgn="ctr">
              <a:buFont typeface="+mj-lt"/>
              <a:buAutoNum type="arabicPeriod"/>
            </a:pPr>
            <a:endParaRPr lang="de-DE" sz="1800" dirty="0"/>
          </a:p>
          <a:p>
            <a:pPr marL="342900" indent="-342900" fontAlgn="ctr">
              <a:buFont typeface="+mj-lt"/>
              <a:buAutoNum type="arabicPeriod"/>
            </a:pPr>
            <a:endParaRPr lang="de-DE" sz="1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6EEF290-70F1-4F2F-9A14-DCEFB5CB2C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17019" y="6597353"/>
            <a:ext cx="557263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1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ECE3C-569C-4C70-818D-EF6FFC9B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Papierverbrauch in Deutschland und der Welt 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3120C0A8-5864-4D21-8C9E-B0C2BF3F0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117" y="1263940"/>
            <a:ext cx="6477000" cy="4314825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092066-B7A7-4575-8DB5-E6FC79A302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E345368-7A24-4693-B4B8-A602BE83E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6059"/>
            <a:ext cx="2524125" cy="325755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5F5BD67-B58C-436B-B5A4-A42C5EF1A8F5}"/>
              </a:ext>
            </a:extLst>
          </p:cNvPr>
          <p:cNvSpPr/>
          <p:nvPr/>
        </p:nvSpPr>
        <p:spPr>
          <a:xfrm>
            <a:off x="107504" y="5101711"/>
            <a:ext cx="1579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4"/>
              </a:rPr>
              <a:t>https://www.umweltbundesamt.de/publikationen/papier</a:t>
            </a:r>
            <a:r>
              <a:rPr lang="de-DE" sz="1400" dirty="0"/>
              <a:t>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7593C5C-961A-4291-95A7-454056B6D99B}"/>
              </a:ext>
            </a:extLst>
          </p:cNvPr>
          <p:cNvSpPr/>
          <p:nvPr/>
        </p:nvSpPr>
        <p:spPr>
          <a:xfrm>
            <a:off x="2730890" y="586211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+mj-lt"/>
              </a:rPr>
              <a:t>Mitarbeitende in Büros verbrauchen im Schnitt 40 bis 50 Blatt Papier pro Tag. </a:t>
            </a:r>
          </a:p>
        </p:txBody>
      </p:sp>
    </p:spTree>
    <p:extLst>
      <p:ext uri="{BB962C8B-B14F-4D97-AF65-F5344CB8AC3E}">
        <p14:creationId xmlns:p14="http://schemas.microsoft.com/office/powerpoint/2010/main" val="123320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7A6A3-4F1A-48D2-8983-EFDFD212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Durchschnittlicher Vergleich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583F5D4-B89F-437B-83A7-41836B703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76" b="2310"/>
          <a:stretch/>
        </p:blipFill>
        <p:spPr>
          <a:xfrm>
            <a:off x="1331640" y="1124744"/>
            <a:ext cx="5904656" cy="3318742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7614B3-1E80-4D07-A0A6-20C3394F25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E08DD5-D48F-46EE-AE6B-B51FF9397A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3508BC-ED93-4700-A8A1-6B1A4CFD9F0F}"/>
              </a:ext>
            </a:extLst>
          </p:cNvPr>
          <p:cNvSpPr/>
          <p:nvPr/>
        </p:nvSpPr>
        <p:spPr>
          <a:xfrm>
            <a:off x="323528" y="4538376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Ein Paket Recyclingpapier (500 Blatt = 2,5 Kilo) spart 5,5 Kilo Holz. 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Eine Palette Recyclingpapier (100.000 Blatt = 500 Kilo) erhält etwa zweieinhalb ausgewachsene Bäume. 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Ein Kilo Recyclingpapier spart </a:t>
            </a:r>
            <a:r>
              <a:rPr lang="de-DE" dirty="0" err="1">
                <a:latin typeface="+mj-lt"/>
              </a:rPr>
              <a:t>ggü</a:t>
            </a:r>
            <a:r>
              <a:rPr lang="de-DE" dirty="0">
                <a:latin typeface="+mj-lt"/>
              </a:rPr>
              <a:t>. der gleichen Menge Frischfaserpapier 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3 kWh an Energie ein. 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Damit lässt sich soviel Wasser erhitzen, dass man damit rund 210 Tassen Kaffee kochen kann.</a:t>
            </a:r>
          </a:p>
        </p:txBody>
      </p:sp>
    </p:spTree>
    <p:extLst>
      <p:ext uri="{BB962C8B-B14F-4D97-AF65-F5344CB8AC3E}">
        <p14:creationId xmlns:p14="http://schemas.microsoft.com/office/powerpoint/2010/main" val="175607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der Ökobilanz – Büropapier (2020)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CE2AFA-A25D-44D2-B551-CD75B7F50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01A99E-24C5-473B-AA45-64307E755B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0232" y="1655401"/>
            <a:ext cx="2214000" cy="4884635"/>
          </a:xfrm>
        </p:spPr>
        <p:txBody>
          <a:bodyPr>
            <a:normAutofit/>
          </a:bodyPr>
          <a:lstStyle/>
          <a:p>
            <a:pPr marL="88900">
              <a:lnSpc>
                <a:spcPct val="150000"/>
              </a:lnSpc>
            </a:pPr>
            <a:r>
              <a:rPr lang="de-DE" sz="1200" b="1" dirty="0">
                <a:solidFill>
                  <a:schemeClr val="tx2"/>
                </a:solidFill>
              </a:rPr>
              <a:t>Recyclingpapier hat geringere Umweltwirkungen als durchschnittliches Primärfaserpapier:</a:t>
            </a:r>
          </a:p>
          <a:p>
            <a:pPr marL="88900">
              <a:lnSpc>
                <a:spcPct val="150000"/>
              </a:lnSpc>
            </a:pPr>
            <a:endParaRPr lang="de-DE" sz="1200" b="1" dirty="0">
              <a:solidFill>
                <a:schemeClr val="tx2"/>
              </a:solidFill>
            </a:endParaRPr>
          </a:p>
          <a:p>
            <a:pPr marL="88900">
              <a:lnSpc>
                <a:spcPct val="150000"/>
              </a:lnSpc>
              <a:tabLst>
                <a:tab pos="88900" algn="l"/>
              </a:tabLst>
            </a:pPr>
            <a:r>
              <a:rPr lang="de-DE" sz="1200" dirty="0">
                <a:solidFill>
                  <a:schemeClr val="tx2"/>
                </a:solidFill>
              </a:rPr>
              <a:t>Klimawandel   minus    15 % Versauerung   minus    38 % Eutrophierung:</a:t>
            </a:r>
          </a:p>
          <a:p>
            <a:pPr marL="88900">
              <a:lnSpc>
                <a:spcPct val="150000"/>
              </a:lnSpc>
              <a:tabLst>
                <a:tab pos="88900" algn="l"/>
              </a:tabLst>
            </a:pPr>
            <a:r>
              <a:rPr lang="de-DE" sz="1200" dirty="0">
                <a:solidFill>
                  <a:schemeClr val="tx2"/>
                </a:solidFill>
              </a:rPr>
              <a:t>terrestrische     minus   42 % aquatische       minus   55 % Feinstaub         minus   44 % Ozonabbau      minus   41 %</a:t>
            </a:r>
          </a:p>
          <a:p>
            <a:pPr marL="88900">
              <a:lnSpc>
                <a:spcPct val="150000"/>
              </a:lnSpc>
              <a:tabLst>
                <a:tab pos="88900" algn="l"/>
              </a:tabLst>
            </a:pPr>
            <a:endParaRPr lang="de-DE" sz="1200" dirty="0">
              <a:solidFill>
                <a:schemeClr val="tx2"/>
              </a:solidFill>
            </a:endParaRPr>
          </a:p>
          <a:p>
            <a:pPr marL="88900">
              <a:lnSpc>
                <a:spcPct val="150000"/>
              </a:lnSpc>
              <a:tabLst>
                <a:tab pos="88900" algn="l"/>
              </a:tabLst>
            </a:pPr>
            <a:r>
              <a:rPr lang="de-DE" sz="1200" dirty="0">
                <a:solidFill>
                  <a:schemeClr val="tx2"/>
                </a:solidFill>
              </a:rPr>
              <a:t>Prozesswasser minus   75 % </a:t>
            </a:r>
          </a:p>
          <a:p>
            <a:pPr marL="88900">
              <a:lnSpc>
                <a:spcPct val="150000"/>
              </a:lnSpc>
              <a:tabLst>
                <a:tab pos="88900" algn="l"/>
              </a:tabLst>
            </a:pPr>
            <a:r>
              <a:rPr lang="de-DE" sz="1200" dirty="0">
                <a:solidFill>
                  <a:schemeClr val="tx2"/>
                </a:solidFill>
              </a:rPr>
              <a:t>Gesamtenergie minus   68 % </a:t>
            </a:r>
          </a:p>
          <a:p>
            <a:pPr marL="88900">
              <a:lnSpc>
                <a:spcPct val="150000"/>
              </a:lnSpc>
              <a:tabLst>
                <a:tab pos="88900" algn="l"/>
              </a:tabLst>
            </a:pPr>
            <a:endParaRPr lang="de-DE" sz="120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EF3011A-1A1A-4196-8178-5CE808DF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0E47197-6FC6-4171-A025-D67DC774AF46}"/>
              </a:ext>
            </a:extLst>
          </p:cNvPr>
          <p:cNvPicPr>
            <a:picLocks noGrp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6" y="1648169"/>
            <a:ext cx="6642984" cy="489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32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EB3CD-B08C-4F34-BAA2-96AB146A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der Ökobilanz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DC4E29-9A01-435D-8A21-1B66664F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12.03.2025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F485EF-AB08-4107-93D8-6A9938C2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Weiterbildung Transformationsmanager:in Nachhaltige Kultur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865A40-285E-47E3-BE62-FFC2FDDB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A52F593-1BEF-4260-A7BC-E41CB9D24C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4000" y="1494000"/>
            <a:ext cx="8207376" cy="4867200"/>
          </a:xfrm>
        </p:spPr>
        <p:txBody>
          <a:bodyPr/>
          <a:lstStyle/>
          <a:p>
            <a:pPr marL="2857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Der Holzverbrauch verringert sich und steht für langlebigere Nutzungen zur Verfügung.</a:t>
            </a:r>
          </a:p>
          <a:p>
            <a:pPr marL="2857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Recyclingpapier muss nicht so intensiv gebleicht werden, wie es bei der Herstellung von Frischfaserpapier der Fall ist.</a:t>
            </a:r>
          </a:p>
          <a:p>
            <a:pPr marL="2857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Für die Gewinnung von Recyclingpapier wird damit nur die Hälfte an Energie benötigt und zwischen einem Siebtel bis zu einem Drittel der Wassermenge, die bei Frischfaserpapier eingesetzt wird.</a:t>
            </a:r>
          </a:p>
          <a:p>
            <a:pPr marL="2857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Auch die ⁠Treibhausgas⁠-Emissionen sind bei Recyclingpapieren auf dem deutschen Markt durchschnittlich 15 % geringer als bei Frischfaserpapieren, auch wenn integrierte Zellstoff- und Papierfabriken aus Frischfaser bessere Treibhausgasbilanzen aufweisen können.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Fazit: Recyclingpapier ist ökologischer als Frischfaser-Papier!</a:t>
            </a:r>
          </a:p>
          <a:p>
            <a:pPr lvl="1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62866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8E3115B4-F076-450E-AF69-8C91290D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Neuere Veröffentlichtungen des UBA</a:t>
            </a:r>
          </a:p>
        </p:txBody>
      </p:sp>
      <p:sp>
        <p:nvSpPr>
          <p:cNvPr id="27653" name="Foliennummernplatzhalter 6">
            <a:extLst>
              <a:ext uri="{FF2B5EF4-FFF2-40B4-BE49-F238E27FC236}">
                <a16:creationId xmlns:a16="http://schemas.microsoft.com/office/drawing/2014/main" id="{B56147E4-3F12-4CFE-968A-C73E695D4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5D776-6192-4172-9455-1FCC38A8BAE1}" type="slidenum">
              <a:rPr lang="de-DE" altLang="de-DE" sz="1200" b="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200" b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7654" name="Picture 2" descr="Cover TEXTE">
            <a:extLst>
              <a:ext uri="{FF2B5EF4-FFF2-40B4-BE49-F238E27FC236}">
                <a16:creationId xmlns:a16="http://schemas.microsoft.com/office/drawing/2014/main" id="{D00FC296-7909-4D94-8011-5EDEC5EB1A3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5" y="1186304"/>
            <a:ext cx="2185987" cy="309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Rechteck 11">
            <a:extLst>
              <a:ext uri="{FF2B5EF4-FFF2-40B4-BE49-F238E27FC236}">
                <a16:creationId xmlns:a16="http://schemas.microsoft.com/office/drawing/2014/main" id="{B4D937BF-9A83-4DC2-8C64-C7C3B475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434681"/>
            <a:ext cx="1908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b="0">
                <a:latin typeface="Calibri" panose="020F0502020204030204" pitchFamily="34" charset="0"/>
                <a:hlinkClick r:id="rId3"/>
              </a:rPr>
              <a:t>Ökobilanz von Grafik- und Hygienepapier</a:t>
            </a:r>
            <a:endParaRPr lang="de-DE" altLang="de-DE" sz="1200" b="0">
              <a:latin typeface="Calibri" panose="020F0502020204030204" pitchFamily="34" charset="0"/>
            </a:endParaRPr>
          </a:p>
        </p:txBody>
      </p:sp>
      <p:pic>
        <p:nvPicPr>
          <p:cNvPr id="27656" name="Picture 9" descr="Titelseite der Publikation 99/2021 Weiterentwicklung und Einsatz mineralölfreier Zeitungsdruckfarben im Zeitungsdruck">
            <a:extLst>
              <a:ext uri="{FF2B5EF4-FFF2-40B4-BE49-F238E27FC236}">
                <a16:creationId xmlns:a16="http://schemas.microsoft.com/office/drawing/2014/main" id="{5805A374-AF0B-4AEB-9585-472103FD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48" y="1176105"/>
            <a:ext cx="218598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hteck 1">
            <a:extLst>
              <a:ext uri="{FF2B5EF4-FFF2-40B4-BE49-F238E27FC236}">
                <a16:creationId xmlns:a16="http://schemas.microsoft.com/office/drawing/2014/main" id="{0C63B39C-7858-4EAE-950A-FE50007A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4429337"/>
            <a:ext cx="2660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b="0" dirty="0">
                <a:latin typeface="Calibri" panose="020F0502020204030204" pitchFamily="34" charset="0"/>
                <a:hlinkClick r:id="rId5"/>
              </a:rPr>
              <a:t>Einsatz mineralölfreier Zeitungsdruckfarben</a:t>
            </a:r>
            <a:endParaRPr lang="de-DE" altLang="de-DE" sz="1200" b="0" dirty="0">
              <a:latin typeface="Calibri" panose="020F0502020204030204" pitchFamily="34" charset="0"/>
            </a:endParaRPr>
          </a:p>
        </p:txBody>
      </p:sp>
      <p:pic>
        <p:nvPicPr>
          <p:cNvPr id="27658" name="Picture 11" descr="Titelseite des Hintergrundpapiers (März 2021) &quot;Umweltschutz, Wald und nachhaltige Holznutzung in Deutschland&quot;">
            <a:extLst>
              <a:ext uri="{FF2B5EF4-FFF2-40B4-BE49-F238E27FC236}">
                <a16:creationId xmlns:a16="http://schemas.microsoft.com/office/drawing/2014/main" id="{B31D8641-D4F6-4B4F-8F45-21E26842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1638"/>
            <a:ext cx="21050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Rechteck 3">
            <a:extLst>
              <a:ext uri="{FF2B5EF4-FFF2-40B4-BE49-F238E27FC236}">
                <a16:creationId xmlns:a16="http://schemas.microsoft.com/office/drawing/2014/main" id="{4DB5C0E4-333B-4885-B050-4E39C6460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25" y="3455152"/>
            <a:ext cx="2457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b="0" dirty="0">
                <a:latin typeface="Calibri" panose="020F0502020204030204" pitchFamily="34" charset="0"/>
                <a:hlinkClick r:id="rId7"/>
              </a:rPr>
              <a:t>Umweltschutz, Wald und nachhaltige Holznutzung in Deutschland</a:t>
            </a:r>
            <a:endParaRPr lang="de-DE" altLang="de-DE" sz="1200" b="0" dirty="0">
              <a:latin typeface="Calibri" panose="020F0502020204030204" pitchFamily="34" charset="0"/>
            </a:endParaRPr>
          </a:p>
        </p:txBody>
      </p:sp>
      <p:sp>
        <p:nvSpPr>
          <p:cNvPr id="27660" name="AutoShape 15" descr="Papier">
            <a:extLst>
              <a:ext uri="{FF2B5EF4-FFF2-40B4-BE49-F238E27FC236}">
                <a16:creationId xmlns:a16="http://schemas.microsoft.com/office/drawing/2014/main" id="{9E9F7BB2-87A6-43A4-8BD4-A9F8C01CD5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 b="0">
              <a:latin typeface="Calibri" panose="020F0502020204030204" pitchFamily="34" charset="0"/>
            </a:endParaRPr>
          </a:p>
        </p:txBody>
      </p:sp>
      <p:pic>
        <p:nvPicPr>
          <p:cNvPr id="27661" name="Grafik 8">
            <a:extLst>
              <a:ext uri="{FF2B5EF4-FFF2-40B4-BE49-F238E27FC236}">
                <a16:creationId xmlns:a16="http://schemas.microsoft.com/office/drawing/2014/main" id="{7D200507-EE5A-415B-83A6-803A0E4B6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11677"/>
            <a:ext cx="2016100" cy="199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Rechteck 9">
            <a:extLst>
              <a:ext uri="{FF2B5EF4-FFF2-40B4-BE49-F238E27FC236}">
                <a16:creationId xmlns:a16="http://schemas.microsoft.com/office/drawing/2014/main" id="{2B2F4A03-E78D-4012-8EF9-65FFE11F3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237288"/>
            <a:ext cx="2457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b="0">
                <a:latin typeface="Calibri" panose="020F0502020204030204" pitchFamily="34" charset="0"/>
                <a:hlinkClick r:id="rId9"/>
              </a:rPr>
              <a:t>Papiermusterbücher Blauer Engel</a:t>
            </a:r>
            <a:endParaRPr lang="de-DE" altLang="de-DE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5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A09F8736-4A6D-4D46-8C78-F39E4D58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Umweltzeichen für Papier</a:t>
            </a:r>
          </a:p>
        </p:txBody>
      </p:sp>
      <p:sp>
        <p:nvSpPr>
          <p:cNvPr id="25605" name="Foliennummernplatzhalter 6">
            <a:extLst>
              <a:ext uri="{FF2B5EF4-FFF2-40B4-BE49-F238E27FC236}">
                <a16:creationId xmlns:a16="http://schemas.microsoft.com/office/drawing/2014/main" id="{3EFE76AB-1E8E-404F-BCC7-5046B71250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B6B70A-8BBB-4EA3-8050-938C0BBA5B89}" type="slidenum">
              <a:rPr lang="de-DE" altLang="de-DE" sz="1200" b="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200" b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5606" name="Grafik 1">
            <a:extLst>
              <a:ext uri="{FF2B5EF4-FFF2-40B4-BE49-F238E27FC236}">
                <a16:creationId xmlns:a16="http://schemas.microsoft.com/office/drawing/2014/main" id="{09496827-7498-4956-84E9-5947FAD40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9375"/>
            <a:ext cx="1943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Grafik 3">
            <a:extLst>
              <a:ext uri="{FF2B5EF4-FFF2-40B4-BE49-F238E27FC236}">
                <a16:creationId xmlns:a16="http://schemas.microsoft.com/office/drawing/2014/main" id="{B8D1019D-F1D7-43D9-961D-23AA173D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989138"/>
            <a:ext cx="1277937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Grafik 4">
            <a:extLst>
              <a:ext uri="{FF2B5EF4-FFF2-40B4-BE49-F238E27FC236}">
                <a16:creationId xmlns:a16="http://schemas.microsoft.com/office/drawing/2014/main" id="{F587D428-6080-4573-962A-4C25BDEC1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371725"/>
            <a:ext cx="19431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Grafik 6">
            <a:extLst>
              <a:ext uri="{FF2B5EF4-FFF2-40B4-BE49-F238E27FC236}">
                <a16:creationId xmlns:a16="http://schemas.microsoft.com/office/drawing/2014/main" id="{61117311-DB6E-43A5-A41B-1E3D6803C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86138"/>
            <a:ext cx="19431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Grafik 7">
            <a:extLst>
              <a:ext uri="{FF2B5EF4-FFF2-40B4-BE49-F238E27FC236}">
                <a16:creationId xmlns:a16="http://schemas.microsoft.com/office/drawing/2014/main" id="{7EF0E8A6-C39D-47EA-BE1B-8708AEDE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" y="3928269"/>
            <a:ext cx="165893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Grafik 9">
            <a:extLst>
              <a:ext uri="{FF2B5EF4-FFF2-40B4-BE49-F238E27FC236}">
                <a16:creationId xmlns:a16="http://schemas.microsoft.com/office/drawing/2014/main" id="{C38F2102-0AF0-426D-8E13-5427A115F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21" y="416403"/>
            <a:ext cx="2182812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Grafik 10">
            <a:extLst>
              <a:ext uri="{FF2B5EF4-FFF2-40B4-BE49-F238E27FC236}">
                <a16:creationId xmlns:a16="http://schemas.microsoft.com/office/drawing/2014/main" id="{AEAD82E4-91CE-4F32-B133-B8B8EB6B9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07" y="278290"/>
            <a:ext cx="18192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Grafik 11">
            <a:extLst>
              <a:ext uri="{FF2B5EF4-FFF2-40B4-BE49-F238E27FC236}">
                <a16:creationId xmlns:a16="http://schemas.microsoft.com/office/drawing/2014/main" id="{A4F52D8C-10BA-44E5-AE1D-CFD0F873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47" y="3041185"/>
            <a:ext cx="13192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Grafik 12">
            <a:extLst>
              <a:ext uri="{FF2B5EF4-FFF2-40B4-BE49-F238E27FC236}">
                <a16:creationId xmlns:a16="http://schemas.microsoft.com/office/drawing/2014/main" id="{DA98C205-A323-4728-8E54-B509E774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7" y="4418646"/>
            <a:ext cx="16383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Grafik 13">
            <a:extLst>
              <a:ext uri="{FF2B5EF4-FFF2-40B4-BE49-F238E27FC236}">
                <a16:creationId xmlns:a16="http://schemas.microsoft.com/office/drawing/2014/main" id="{7BF970FC-B838-418A-8EDE-B151B614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4760913"/>
            <a:ext cx="306705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Grafik 14">
            <a:extLst>
              <a:ext uri="{FF2B5EF4-FFF2-40B4-BE49-F238E27FC236}">
                <a16:creationId xmlns:a16="http://schemas.microsoft.com/office/drawing/2014/main" id="{59F22E3A-58AC-446C-854A-D3A3769F9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2015331"/>
            <a:ext cx="18653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8" descr="Chlorfrei Bilder – Durchsuchen 325 Archivfotos, Vektorgrafiken und Videos |  Adobe Stock">
            <a:extLst>
              <a:ext uri="{FF2B5EF4-FFF2-40B4-BE49-F238E27FC236}">
                <a16:creationId xmlns:a16="http://schemas.microsoft.com/office/drawing/2014/main" id="{AD293C42-562D-4DFF-9BD0-9CF48508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750344"/>
            <a:ext cx="1295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70BE26F-D2E9-42C8-B5D7-C0D80ADC24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1711" y="4611215"/>
            <a:ext cx="1803767" cy="15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7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2B3E234E-D6F3-44E5-A611-6B40259C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Diskussionspunkte bei den FSC-Label für Papier</a:t>
            </a:r>
          </a:p>
        </p:txBody>
      </p:sp>
      <p:sp>
        <p:nvSpPr>
          <p:cNvPr id="26627" name="Inhaltsplatzhalter 3">
            <a:extLst>
              <a:ext uri="{FF2B5EF4-FFF2-40B4-BE49-F238E27FC236}">
                <a16:creationId xmlns:a16="http://schemas.microsoft.com/office/drawing/2014/main" id="{554D314C-C28D-4AEF-994A-8DE38158E15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410075" y="1484313"/>
            <a:ext cx="4194175" cy="2516187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altLang="de-DE" sz="2400" b="0" cap="none"/>
              <a:t>FSC Mix: unklar, was damit gemeint ist (70%)</a:t>
            </a:r>
          </a:p>
          <a:p>
            <a:pPr marL="457200" indent="-457200">
              <a:buFontTx/>
              <a:buChar char="-"/>
            </a:pPr>
            <a:r>
              <a:rPr altLang="de-DE" sz="2400" b="0" cap="none"/>
              <a:t>Verschiedene Ausprägungen sind Verbraucherinnen und Verbraucher nicht bewusst</a:t>
            </a:r>
          </a:p>
        </p:txBody>
      </p:sp>
      <p:sp>
        <p:nvSpPr>
          <p:cNvPr id="26630" name="Foliennummernplatzhalter 6">
            <a:extLst>
              <a:ext uri="{FF2B5EF4-FFF2-40B4-BE49-F238E27FC236}">
                <a16:creationId xmlns:a16="http://schemas.microsoft.com/office/drawing/2014/main" id="{B4AA5C38-91E5-417D-BDD1-D3E7D6376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EFEF67-B015-45F0-944A-898927FDC082}" type="slidenum">
              <a:rPr lang="de-DE" altLang="de-DE" sz="1200" b="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200" b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6631" name="Grafik 1">
            <a:extLst>
              <a:ext uri="{FF2B5EF4-FFF2-40B4-BE49-F238E27FC236}">
                <a16:creationId xmlns:a16="http://schemas.microsoft.com/office/drawing/2014/main" id="{DBFD98AF-DAB6-43EA-8DEE-C7BA7DC7E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2205038"/>
            <a:ext cx="1943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Grafik 3">
            <a:extLst>
              <a:ext uri="{FF2B5EF4-FFF2-40B4-BE49-F238E27FC236}">
                <a16:creationId xmlns:a16="http://schemas.microsoft.com/office/drawing/2014/main" id="{D3164E74-F998-4293-A24C-25EAA0C3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44800"/>
            <a:ext cx="1277938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Grafik 4">
            <a:extLst>
              <a:ext uri="{FF2B5EF4-FFF2-40B4-BE49-F238E27FC236}">
                <a16:creationId xmlns:a16="http://schemas.microsoft.com/office/drawing/2014/main" id="{A4D03CCE-3C65-4412-8577-E5F828C8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227388"/>
            <a:ext cx="19431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Grafik 6">
            <a:extLst>
              <a:ext uri="{FF2B5EF4-FFF2-40B4-BE49-F238E27FC236}">
                <a16:creationId xmlns:a16="http://schemas.microsoft.com/office/drawing/2014/main" id="{EAD6A682-E77A-4E7E-899F-B9F669D5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4241800"/>
            <a:ext cx="19431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5F1E9D0-8423-403E-9BDF-D71FD0EEC8D5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178300"/>
            <a:ext cx="2711450" cy="1987550"/>
            <a:chOff x="4957409" y="4250034"/>
            <a:chExt cx="2710935" cy="1987278"/>
          </a:xfrm>
        </p:grpSpPr>
        <p:grpSp>
          <p:nvGrpSpPr>
            <p:cNvPr id="26636" name="Gruppieren 7">
              <a:extLst>
                <a:ext uri="{FF2B5EF4-FFF2-40B4-BE49-F238E27FC236}">
                  <a16:creationId xmlns:a16="http://schemas.microsoft.com/office/drawing/2014/main" id="{55E2D4B1-E854-4757-BC01-D893F70D0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7409" y="4250034"/>
              <a:ext cx="2710935" cy="1987278"/>
              <a:chOff x="4932040" y="4437111"/>
              <a:chExt cx="2710935" cy="1987278"/>
            </a:xfrm>
          </p:grpSpPr>
          <p:pic>
            <p:nvPicPr>
              <p:cNvPr id="26638" name="Grafik 3">
                <a:extLst>
                  <a:ext uri="{FF2B5EF4-FFF2-40B4-BE49-F238E27FC236}">
                    <a16:creationId xmlns:a16="http://schemas.microsoft.com/office/drawing/2014/main" id="{E43AF5DA-3BE1-4D4B-9315-784A6D967B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4437111"/>
                <a:ext cx="1392128" cy="1987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9" name="Grafik 1">
                <a:extLst>
                  <a:ext uri="{FF2B5EF4-FFF2-40B4-BE49-F238E27FC236}">
                    <a16:creationId xmlns:a16="http://schemas.microsoft.com/office/drawing/2014/main" id="{657B7894-F817-4DF7-A3DC-E923404C1E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168" y="4437112"/>
                <a:ext cx="1314450" cy="723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0" name="Grafik 4">
                <a:extLst>
                  <a:ext uri="{FF2B5EF4-FFF2-40B4-BE49-F238E27FC236}">
                    <a16:creationId xmlns:a16="http://schemas.microsoft.com/office/drawing/2014/main" id="{5222F341-6AF4-4F65-A12B-595FE1D7B4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8491" y="5138514"/>
                <a:ext cx="1323975" cy="666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1" name="Grafik 6">
                <a:extLst>
                  <a:ext uri="{FF2B5EF4-FFF2-40B4-BE49-F238E27FC236}">
                    <a16:creationId xmlns:a16="http://schemas.microsoft.com/office/drawing/2014/main" id="{73B81728-BA0D-48D9-BCED-DFA4E40A00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7550" y="5805264"/>
                <a:ext cx="1495425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23A009FF-D065-4C58-85C2-D1548C2505E1}"/>
                </a:ext>
              </a:extLst>
            </p:cNvPr>
            <p:cNvSpPr/>
            <p:nvPr/>
          </p:nvSpPr>
          <p:spPr>
            <a:xfrm>
              <a:off x="6444614" y="4988121"/>
              <a:ext cx="1218968" cy="6380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67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äsentation grün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äsentation blau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äsentation flieder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äsentation fuchsia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49D9CB009FD14EBCEE542F054FC340" ma:contentTypeVersion="2" ma:contentTypeDescription="Ein neues Dokument erstellen." ma:contentTypeScope="" ma:versionID="d23eba1c705826d10b588739200ab941">
  <xsd:schema xmlns:xsd="http://www.w3.org/2001/XMLSchema" xmlns:xs="http://www.w3.org/2001/XMLSchema" xmlns:p="http://schemas.microsoft.com/office/2006/metadata/properties" xmlns:ns2="2ec6d262-c843-4a8f-b4a6-73ab42992b2f" targetNamespace="http://schemas.microsoft.com/office/2006/metadata/properties" ma:root="true" ma:fieldsID="ca9a064407abeca1dd69fd255aba6dc4" ns2:_="">
    <xsd:import namespace="2ec6d262-c843-4a8f-b4a6-73ab42992b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6d262-c843-4a8f-b4a6-73ab42992b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7A963F-5FB0-45B0-A9F2-2C39C5EFE0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9F97D0-CAB1-47C4-8874-4CB3A054FEE1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ec6d262-c843-4a8f-b4a6-73ab42992b2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05F6D3B-B45E-4F50-A617-8A9ECB623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c6d262-c843-4a8f-b4a6-73ab42992b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Bildschirmpräsentation (4:3)</PresentationFormat>
  <Paragraphs>161</Paragraphs>
  <Slides>17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17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Cambria</vt:lpstr>
      <vt:lpstr>Meta Offc</vt:lpstr>
      <vt:lpstr>Symbol</vt:lpstr>
      <vt:lpstr>Wingdings</vt:lpstr>
      <vt:lpstr>Präsentation grün</vt:lpstr>
      <vt:lpstr>Benutzerdefiniertes Design</vt:lpstr>
      <vt:lpstr>1_Benutzerdefiniertes Design</vt:lpstr>
      <vt:lpstr>Präsentation blau</vt:lpstr>
      <vt:lpstr>Präsentation flieder</vt:lpstr>
      <vt:lpstr>Präsentation fuchsia</vt:lpstr>
      <vt:lpstr>Papier Workshop am 08.05.2025</vt:lpstr>
      <vt:lpstr>Agenda</vt:lpstr>
      <vt:lpstr>Papierverbrauch in Deutschland und der Welt </vt:lpstr>
      <vt:lpstr>Durchschnittlicher Vergleich</vt:lpstr>
      <vt:lpstr>Ergebnisse der Ökobilanz – Büropapier (2020)</vt:lpstr>
      <vt:lpstr>Ergebnisse der Ökobilanz</vt:lpstr>
      <vt:lpstr>Neuere Veröffentlichtungen des UBA</vt:lpstr>
      <vt:lpstr>Umweltzeichen für Papier</vt:lpstr>
      <vt:lpstr>Diskussionspunkte bei den FSC-Label für Papier</vt:lpstr>
      <vt:lpstr>Umweltzeichen Blauer Engel für Papierprodukte (10 Produktgruppen)</vt:lpstr>
      <vt:lpstr>Wesentliche Kriterien beim Blauen Engel für Papier</vt:lpstr>
      <vt:lpstr>Wer steckt hinter dem Blauen Engel?</vt:lpstr>
      <vt:lpstr>Worauf achtet der Blaue Engel: Ganzheitlicher Ansatz</vt:lpstr>
      <vt:lpstr>Für welche Produkte gibt es den Blauen Engel?</vt:lpstr>
      <vt:lpstr>https://www.siegelklarheit.de/</vt:lpstr>
      <vt:lpstr>Weniger befreit: Platz im Büro und Aktenschrank, Platz im Kopf – Papiersparen ermöglicht beides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UBA_PPT</dc:title>
  <dc:creator>UBA</dc:creator>
  <cp:lastModifiedBy>Laura Victoria Brock</cp:lastModifiedBy>
  <cp:revision>826</cp:revision>
  <cp:lastPrinted>2023-09-26T14:37:07Z</cp:lastPrinted>
  <dcterms:created xsi:type="dcterms:W3CDTF">2013-11-18T20:15:17Z</dcterms:created>
  <dcterms:modified xsi:type="dcterms:W3CDTF">2025-05-07T15:46:16Z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0x0101004549D9CB009FD14EBCEE542F054FC340</vt:lpwstr>
  </property>
</Properties>
</file>